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620" r:id="rId3"/>
    <p:sldId id="560" r:id="rId4"/>
    <p:sldId id="631" r:id="rId5"/>
    <p:sldId id="632" r:id="rId6"/>
    <p:sldId id="602" r:id="rId7"/>
    <p:sldId id="603" r:id="rId8"/>
    <p:sldId id="604" r:id="rId9"/>
    <p:sldId id="607" r:id="rId10"/>
    <p:sldId id="610" r:id="rId11"/>
    <p:sldId id="609" r:id="rId12"/>
    <p:sldId id="622" r:id="rId13"/>
    <p:sldId id="611" r:id="rId14"/>
    <p:sldId id="621" r:id="rId15"/>
    <p:sldId id="623" r:id="rId16"/>
    <p:sldId id="628" r:id="rId17"/>
    <p:sldId id="624" r:id="rId18"/>
    <p:sldId id="627" r:id="rId19"/>
    <p:sldId id="625" r:id="rId20"/>
    <p:sldId id="626" r:id="rId21"/>
    <p:sldId id="629" r:id="rId22"/>
    <p:sldId id="630" r:id="rId23"/>
    <p:sldId id="575" r:id="rId24"/>
    <p:sldId id="612" r:id="rId25"/>
    <p:sldId id="613" r:id="rId26"/>
    <p:sldId id="614" r:id="rId27"/>
    <p:sldId id="615" r:id="rId28"/>
    <p:sldId id="616" r:id="rId29"/>
    <p:sldId id="617" r:id="rId30"/>
    <p:sldId id="577" r:id="rId31"/>
    <p:sldId id="618" r:id="rId32"/>
    <p:sldId id="619" r:id="rId33"/>
    <p:sldId id="578" r:id="rId34"/>
    <p:sldId id="584" r:id="rId35"/>
    <p:sldId id="57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y King" initials="DK" lastIdx="1" clrIdx="0">
    <p:extLst>
      <p:ext uri="{19B8F6BF-5375-455C-9EA6-DF929625EA0E}">
        <p15:presenceInfo xmlns:p15="http://schemas.microsoft.com/office/powerpoint/2012/main" userId="439bd464ecc43c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5" autoAdjust="0"/>
    <p:restoredTop sz="84727" autoAdjust="0"/>
  </p:normalViewPr>
  <p:slideViewPr>
    <p:cSldViewPr snapToGrid="0">
      <p:cViewPr varScale="1">
        <p:scale>
          <a:sx n="98" d="100"/>
          <a:sy n="98" d="100"/>
        </p:scale>
        <p:origin x="138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1E44C69-1397-4B95-BC1E-FC3D36D4F2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4D2466-597B-417B-867E-AE06480A2C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9D29A-02A6-46BF-ABA0-5CB59C444AE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6538C6-5207-463C-BD96-6980165F36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7B7FA7-1FAE-4DE0-8E95-6DD756AFB5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E4038-DA93-4F1F-95FE-F1172D16D9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975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EC568-50C8-4C48-B1A6-624BC443F9D6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D4EA0-BC41-408C-8789-1F5659B1AC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2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50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117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45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317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569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624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074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954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176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45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57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023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526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502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481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660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7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06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41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86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427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3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68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316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24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506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482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60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71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32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129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80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646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666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D4EA0-BC41-408C-8789-1F5659B1AC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61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C4DC1-A021-45E0-BCFD-2427BE36A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E7F42E-94B8-4C98-AB7C-C46DE30B5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1385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C16BB-D4BA-4AC4-8AFC-2C937BBB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913" y="0"/>
            <a:ext cx="6770007" cy="89999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C7F60B-B81D-4758-8C0D-F72BC4A3D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3B6B1-442A-43FE-85F2-CAB64A75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74539-4B83-43C2-BB8A-ECDCF6DE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9CCB6E-7A4E-4A73-8856-DC731B45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4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BE1AA-A112-4D91-8763-692AD8701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12EED2-3133-4105-B118-02E0FAC0C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CDA12-A7A6-4E4B-94BD-8B058E0A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BEBBE3-99D0-47B5-9018-C41ED516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A7E322-0A05-464E-8B0C-A4C6749D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6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B550F-BEB3-48CE-8A18-3540135A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913" y="0"/>
            <a:ext cx="6770007" cy="89999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2E7C6-F75D-4633-9A81-A2FBA35C3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AFE151-B63C-4F09-90D2-9511E0475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B095D-AB84-4AEB-99FE-5DC0B900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B0B979-BC1B-4746-8FE8-335C916A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76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5EB3D-C34D-42FB-9D36-CBE63F2A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B6B13A-42E3-4736-A1F2-FD20E18A4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1C2E5B-731F-4F00-9DD0-F9B265BA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66929D-7ED2-4566-9E8A-2F01F26ED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30716-AB70-4F23-8358-804449A5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D67DD-EDDD-42C9-9880-296757E8C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913" y="0"/>
            <a:ext cx="6770007" cy="89999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6A0A75-2C4E-4222-B14D-9DD0BB2B2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73CABD-C787-4C5B-8569-CDCFFA1E7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A975A1-9B41-4369-9654-1894BA766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6FEDED-D28A-4CA0-B59B-8F22D908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B0E3E7-4E31-4519-B0B6-6F25B3B8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3252E-E298-4A80-95ED-B21B47B0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01052-A03A-4A1E-954A-A0D923F89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44E4BE-5C46-4A91-A5BA-CDC9EE929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DFE5E7-6DF2-4358-87CF-2FF5C1EB1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7659E2-463C-42E2-ACF8-AC84F0FB4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E8FA09-C790-4FAC-88AE-38F496C4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A6ECA9-3E59-4020-9311-689A2F44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AA0D17-23ED-4A26-A2A1-05B1CEBD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37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E9766-194C-44FC-B024-EC525CFB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913" y="0"/>
            <a:ext cx="6770007" cy="89999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C3726C-61FD-468D-8700-7863E4AA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71B819-DEE2-4E43-AC67-F4BC87E7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A009FB-D758-4C38-8A63-A3A5B94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2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E71C6D-7ED5-49E7-BF43-6BFFDD6B72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9EEB59-244F-48AF-970C-F4BA8BE0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6EEF76-9F4D-44DC-B73B-3ABD103D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97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EF374-E832-48F3-9B56-E8BBB5F6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6A9D8E-45C0-47A2-8649-4958E5D6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0F54ED-6564-4FD9-B2A0-BA5B8E428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1931FE-B3EF-4299-A734-CF27AC01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FBFB47-3E2F-49B1-B04B-CB4A11E2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872B17-7159-4EA4-9092-0FE53EA1D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5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725DF-B144-4887-B6CA-F1779C9D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778D65-0A96-4715-9FD0-5894F385D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306DBF-6B4F-498C-B80C-074FB2C41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46267A-99AC-4159-9A7C-DA8F5283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2B9452A6-6D52-4DB3-A25E-F6413C1D1A0F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12DD44-B550-43E1-9B30-6632F183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3B8B4-C52E-4293-9B69-8BE587527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4059689-C9A0-4B85-A79F-D84D3E81C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24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1FBD68-5FF4-4C5A-B572-DC64C51B9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10585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E38156A-5C91-48A1-9CCE-C921563FD86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2CEFD8-16D3-4F49-B8D4-18091DE409EA}"/>
              </a:ext>
            </a:extLst>
          </p:cNvPr>
          <p:cNvSpPr/>
          <p:nvPr userDrawn="1"/>
        </p:nvSpPr>
        <p:spPr>
          <a:xfrm>
            <a:off x="0" y="6499274"/>
            <a:ext cx="6096000" cy="358726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北京理工大学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112EB0-9096-46F2-905F-E226E235CA1D}"/>
              </a:ext>
            </a:extLst>
          </p:cNvPr>
          <p:cNvSpPr/>
          <p:nvPr userDrawn="1"/>
        </p:nvSpPr>
        <p:spPr>
          <a:xfrm>
            <a:off x="6096000" y="6499274"/>
            <a:ext cx="6096000" cy="358726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计算机学院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7836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marR="0" indent="0" algn="l" defTabSz="914377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wuyuweibi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A%9A%E9%87%8C%E5%A3%AB%E5%A4%9A%E5%BE%B7/26769" TargetMode="Externa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baike.baidu.com/item/%E6%AC%A7%E5%87%A0%E9%87%8C%E5%BE%B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0F19693-0095-4699-97B5-243EF9143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95807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 err="1"/>
              <a:t>Yuwei</a:t>
            </a:r>
            <a:r>
              <a:rPr lang="en-US" altLang="zh-CN" sz="2800" dirty="0"/>
              <a:t> Wu  </a:t>
            </a:r>
            <a:r>
              <a:rPr lang="zh-CN" altLang="en-US" sz="2800" dirty="0"/>
              <a:t>武玉伟</a:t>
            </a:r>
            <a:endParaRPr lang="en-US" altLang="zh-CN" sz="2800" dirty="0"/>
          </a:p>
          <a:p>
            <a:r>
              <a:rPr lang="en-US" altLang="zh-CN" sz="2800" dirty="0" smtClean="0">
                <a:hlinkClick r:id="rId3"/>
              </a:rPr>
              <a:t>https</a:t>
            </a:r>
            <a:r>
              <a:rPr lang="en-US" altLang="zh-CN" sz="2800" dirty="0">
                <a:hlinkClick r:id="rId3"/>
              </a:rPr>
              <a:t>://sites.google.com/site/wuyuweibit/</a:t>
            </a:r>
            <a:r>
              <a:rPr lang="en-US" altLang="zh-CN" sz="2800" dirty="0"/>
              <a:t> 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fld id="{C704F083-AA8A-417D-B115-D64EFEBDF4A6}" type="datetime4">
              <a:rPr lang="en-US" altLang="zh-CN" smtClean="0"/>
              <a:t>March 9, 2022</a:t>
            </a:fld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E99F77-2FD0-4795-9214-CC556BCE6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360" y="1240800"/>
            <a:ext cx="9144000" cy="928123"/>
          </a:xfrm>
        </p:spPr>
        <p:txBody>
          <a:bodyPr anchor="t" anchorCtr="0">
            <a:noAutofit/>
          </a:bodyPr>
          <a:lstStyle/>
          <a:p>
            <a:pPr fontAlgn="base">
              <a:lnSpc>
                <a:spcPts val="63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4400" b="1" dirty="0">
                <a:solidFill>
                  <a:srgbClr val="800000"/>
                </a:solidFill>
              </a:rPr>
              <a:t>第二讲</a:t>
            </a:r>
            <a:r>
              <a:rPr lang="en-US" altLang="zh-CN" sz="4400" b="1" dirty="0">
                <a:solidFill>
                  <a:srgbClr val="800000"/>
                </a:solidFill>
              </a:rPr>
              <a:t/>
            </a:r>
            <a:br>
              <a:rPr lang="en-US" altLang="zh-CN" sz="4400" b="1" dirty="0">
                <a:solidFill>
                  <a:srgbClr val="800000"/>
                </a:solidFill>
              </a:rPr>
            </a:br>
            <a:r>
              <a:rPr lang="zh-CN" altLang="en-US" sz="4400" b="1" dirty="0">
                <a:solidFill>
                  <a:srgbClr val="800000"/>
                </a:solidFill>
              </a:rPr>
              <a:t>数字图像处理基础</a:t>
            </a:r>
          </a:p>
        </p:txBody>
      </p:sp>
    </p:spTree>
    <p:extLst>
      <p:ext uri="{BB962C8B-B14F-4D97-AF65-F5344CB8AC3E}">
        <p14:creationId xmlns:p14="http://schemas.microsoft.com/office/powerpoint/2010/main" val="3877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a typeface="微软雅黑" panose="020B0503020204020204" pitchFamily="34" charset="-122"/>
              </a:rPr>
              <a:t>亮度视觉范围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1332413" y="2791840"/>
            <a:ext cx="10253233" cy="1468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人的视觉系统感受到的物体的亮度称为</a:t>
            </a:r>
            <a:r>
              <a:rPr lang="zh-CN" altLang="en-US" sz="1600" b="1" dirty="0">
                <a:solidFill>
                  <a:srgbClr val="327FB0"/>
                </a:solidFill>
                <a:latin typeface="+mn-ea"/>
              </a:rPr>
              <a:t>主观亮度，</a:t>
            </a:r>
            <a:r>
              <a:rPr lang="zh-CN" altLang="en-US" sz="1600" dirty="0"/>
              <a:t>亮度视觉范围是人眼能够感觉到的亮度范围</a:t>
            </a:r>
            <a:endParaRPr lang="en-US" altLang="zh-CN" sz="1600" dirty="0"/>
          </a:p>
          <a:p>
            <a:pPr marL="285744" indent="-285744" algn="l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人</a:t>
            </a:r>
            <a:r>
              <a:rPr lang="zh-CN" altLang="en-US" sz="1600" dirty="0"/>
              <a:t>眼对景物亮度的主观感觉不仅取决于景物实际亮度值，而且还与周围环境的平均亮度有关</a:t>
            </a:r>
            <a:endParaRPr lang="en-US" altLang="zh-CN" sz="1600" dirty="0"/>
          </a:p>
          <a:p>
            <a:pPr marL="285744" indent="-285744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人眼的明暗感觉是相对的。在不同环境亮度下，人眼对同一亮度的主观感觉会不同</a:t>
            </a:r>
            <a:endParaRPr lang="en-US" altLang="zh-CN" sz="1600" dirty="0"/>
          </a:p>
          <a:p>
            <a:pPr marL="285744" indent="-285744" algn="l">
              <a:buFont typeface="Arial" panose="020B0604020202020204" pitchFamily="34" charset="0"/>
              <a:buChar char="•"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3424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a typeface="微软雅黑" panose="020B0503020204020204" pitchFamily="34" charset="-122"/>
              </a:rPr>
              <a:t>亮度视觉范围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graphicFrame>
        <p:nvGraphicFramePr>
          <p:cNvPr id="1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72929"/>
              </p:ext>
            </p:extLst>
          </p:nvPr>
        </p:nvGraphicFramePr>
        <p:xfrm>
          <a:off x="1490731" y="2784239"/>
          <a:ext cx="9199563" cy="221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name="Visio" r:id="rId4" imgW="4624560" imgH="1114695" progId="Visio.Drawing.11">
                  <p:embed/>
                </p:oleObj>
              </mc:Choice>
              <mc:Fallback>
                <p:oleObj name="Visio" r:id="rId4" imgW="4624560" imgH="1114695" progId="Visio.Drawing.11">
                  <p:embed/>
                  <p:pic>
                    <p:nvPicPr>
                      <p:cNvPr id="44038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731" y="2784239"/>
                        <a:ext cx="9199563" cy="221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内容占位符 2"/>
          <p:cNvSpPr txBox="1">
            <a:spLocks/>
          </p:cNvSpPr>
          <p:nvPr/>
        </p:nvSpPr>
        <p:spPr>
          <a:xfrm>
            <a:off x="1005193" y="5078753"/>
            <a:ext cx="11186809" cy="1065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200"/>
              </a:lnSpc>
            </a:pPr>
            <a:r>
              <a:rPr lang="zh-CN" altLang="en-US" sz="1800" dirty="0"/>
              <a:t>大小一样且亮度相同的目标物处于不同的亮度背景中，人眼所感受到的主观亮度不同。通常，人眼会感到背景亮度较暗的目标物较亮，而背景较亮的目标物较暗，这种效应称为</a:t>
            </a:r>
            <a:r>
              <a:rPr lang="zh-CN" altLang="en-US" b="1" dirty="0"/>
              <a:t>同时对比度</a:t>
            </a:r>
            <a:r>
              <a:rPr lang="zh-CN" altLang="en-US" sz="1800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lvl="0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a typeface="微软雅黑" panose="020B0503020204020204" pitchFamily="34" charset="-122"/>
              </a:rPr>
              <a:t>亮度视觉范</a:t>
            </a:r>
            <a:r>
              <a:rPr lang="zh-CN" altLang="en-US" b="1" dirty="0" smtClean="0">
                <a:ea typeface="微软雅黑" panose="020B0503020204020204" pitchFamily="34" charset="-122"/>
              </a:rPr>
              <a:t>围 （</a:t>
            </a:r>
            <a:r>
              <a:rPr lang="zh-CN" altLang="en-US" dirty="0"/>
              <a:t>丘布（</a:t>
            </a:r>
            <a:r>
              <a:rPr lang="en-US" altLang="zh-CN" dirty="0"/>
              <a:t>Chubb</a:t>
            </a:r>
            <a:r>
              <a:rPr lang="zh-CN" altLang="en-US" dirty="0"/>
              <a:t>）错觉 </a:t>
            </a:r>
            <a:r>
              <a:rPr lang="zh-CN" altLang="en-US" b="1" dirty="0" smtClean="0">
                <a:ea typeface="微软雅黑" panose="020B0503020204020204" pitchFamily="34" charset="-122"/>
              </a:rPr>
              <a:t>）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31746" name="Picture 2" descr="https://pic1.zhimg.com/80/v2-5e5302f96715fd5da740fa3a7f39621c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53" y="2723369"/>
            <a:ext cx="6862052" cy="359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8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a typeface="微软雅黑" panose="020B0503020204020204" pitchFamily="34" charset="-122"/>
              </a:rPr>
              <a:t>亮度视觉范围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817125" y="5526225"/>
            <a:ext cx="11186809" cy="1065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200"/>
              </a:lnSpc>
            </a:pPr>
            <a:r>
              <a:rPr lang="zh-CN" altLang="en-US" sz="2000" b="1" dirty="0"/>
              <a:t>马赫带现象</a:t>
            </a:r>
            <a:r>
              <a:rPr lang="zh-CN" altLang="en-US" sz="1800" dirty="0"/>
              <a:t>是</a:t>
            </a:r>
            <a:r>
              <a:rPr lang="en-US" altLang="zh-CN" sz="1800" dirty="0"/>
              <a:t>1868</a:t>
            </a:r>
            <a:r>
              <a:rPr lang="zh-CN" altLang="en-US" sz="1800" dirty="0"/>
              <a:t>年由奥地利物理学家</a:t>
            </a:r>
            <a:r>
              <a:rPr lang="en-US" altLang="zh-CN" sz="1800" dirty="0" err="1"/>
              <a:t>E.Mach</a:t>
            </a:r>
            <a:r>
              <a:rPr lang="zh-CN" altLang="en-US" sz="1800" dirty="0"/>
              <a:t>发现的一种明度对比现象，即是指人眼在明暗交界处感到亮处更亮，暗处更暗的现象。</a:t>
            </a:r>
          </a:p>
          <a:p>
            <a:endParaRPr lang="zh-CN" altLang="en-US" dirty="0"/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61420"/>
              </p:ext>
            </p:extLst>
          </p:nvPr>
        </p:nvGraphicFramePr>
        <p:xfrm>
          <a:off x="4873155" y="2037545"/>
          <a:ext cx="5652175" cy="3547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Visio" r:id="rId4" imgW="4856490" imgH="3063186" progId="Visio.Drawing.11">
                  <p:embed/>
                </p:oleObj>
              </mc:Choice>
              <mc:Fallback>
                <p:oleObj name="Visio" r:id="rId4" imgW="4856490" imgH="3063186" progId="Visio.Drawing.11">
                  <p:embed/>
                  <p:pic>
                    <p:nvPicPr>
                      <p:cNvPr id="4710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155" y="2037545"/>
                        <a:ext cx="5652175" cy="35475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334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30722" name="Picture 2" descr="https://n.sinaimg.cn/fashion/gif_image/638/w408h230/20200408/f591-iryninw419218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1" y="2885644"/>
            <a:ext cx="5232934" cy="294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s://pic3.zhimg.com/80/v2-520e739c7646789cb3754f06b576aefa_720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58" y="2885643"/>
            <a:ext cx="5623049" cy="294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3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32770" name="Picture 2" descr="https://pic3.zhimg.com/80/v2-4be5165c55559d2049a3347426f5216e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660" y="2411343"/>
            <a:ext cx="6446703" cy="403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5473" y="4286816"/>
            <a:ext cx="286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楼梯扶手还是人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427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5473" y="4286816"/>
            <a:ext cx="286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穆勒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莱尔幻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觉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0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747" y="2008960"/>
            <a:ext cx="3954495" cy="433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9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33794" name="Picture 2" descr="https://pic4.zhimg.com/80/v2-3eebb11381dd5e0ccae7cde073001323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21" y="2320643"/>
            <a:ext cx="7895592" cy="414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6034" y="4294342"/>
            <a:ext cx="286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移动的灰色点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5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2409" y="3994014"/>
            <a:ext cx="2867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飘动的树叶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842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30" y="2264880"/>
            <a:ext cx="6748914" cy="417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4745" y="3793683"/>
            <a:ext cx="273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说谎的脸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18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68" y="1913898"/>
            <a:ext cx="3136732" cy="447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26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8"/>
            <a:ext cx="7705725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采样量化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图像类型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图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像存储（自学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像素间的关系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342891" indent="-342891">
              <a:lnSpc>
                <a:spcPts val="5000"/>
              </a:lnSpc>
              <a:buFont typeface="Wingdings" panose="05000000000000000000" pitchFamily="2" charset="2"/>
              <a:buChar char="q"/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9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13987" y="1481264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4745" y="3793683"/>
            <a:ext cx="273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说谎的脸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818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49298">
            <a:off x="6552980" y="1924508"/>
            <a:ext cx="3136732" cy="447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13987" y="1481264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0292" y="3698296"/>
            <a:ext cx="273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多少张脸？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914" name="Picture 2" descr="https://pic1.zhimg.com/80/v2-6074f93282e8bda3c10bb99867511924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13" y="1949571"/>
            <a:ext cx="4463511" cy="453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13987" y="1481264"/>
            <a:ext cx="10671523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ct val="125000"/>
              </a:lnSpc>
              <a:spcBef>
                <a:spcPts val="12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b="1" dirty="0" smtClean="0">
                <a:ea typeface="微软雅黑" panose="020B0503020204020204" pitchFamily="34" charset="-122"/>
              </a:rPr>
              <a:t>视觉错觉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940" y="3729293"/>
            <a:ext cx="273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你能看的什么？</a:t>
            </a: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38" name="Picture 2" descr="https://pic1.zhimg.com/80/v2-cfe08af03c65bad2be15750634041a74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252" y="2186599"/>
            <a:ext cx="7671069" cy="43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0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22309" y="636568"/>
            <a:ext cx="1231430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/>
              <a:t>我们日常生活中见到的图像一般是连续形式的模拟图像，可由一个二维连续函数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x</a:t>
            </a:r>
            <a:r>
              <a:rPr lang="en-US" altLang="zh-CN" sz="2400" dirty="0"/>
              <a:t>, </a:t>
            </a:r>
            <a:r>
              <a:rPr lang="en-US" altLang="zh-CN" sz="2400" i="1" dirty="0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来描述。其中：</a:t>
            </a:r>
            <a:r>
              <a:rPr lang="en-US" altLang="zh-CN" sz="2400" i="1" dirty="0"/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x</a:t>
            </a:r>
            <a:r>
              <a:rPr lang="en-US" altLang="zh-CN" sz="2400" dirty="0"/>
              <a:t>, </a:t>
            </a:r>
            <a:r>
              <a:rPr lang="en-US" altLang="zh-CN" sz="2400" i="1" dirty="0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是图像平面上任意一个二维坐标点，</a:t>
            </a:r>
            <a:r>
              <a:rPr lang="en-US" altLang="zh-CN" sz="2400" i="1" dirty="0"/>
              <a:t> f</a:t>
            </a:r>
            <a:r>
              <a:rPr lang="en-US" altLang="zh-CN" sz="2400" dirty="0"/>
              <a:t>(</a:t>
            </a:r>
            <a:r>
              <a:rPr lang="en-US" altLang="zh-CN" sz="2400" i="1" dirty="0"/>
              <a:t>x</a:t>
            </a:r>
            <a:r>
              <a:rPr lang="en-US" altLang="zh-CN" sz="2400" dirty="0"/>
              <a:t>, </a:t>
            </a:r>
            <a:r>
              <a:rPr lang="en-US" altLang="zh-CN" sz="2400" i="1" dirty="0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则是该点颜色的深浅</a:t>
            </a:r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/>
              <a:t>数字图像处理的一个先决条件就是将连续图像经采样、量（离散）化，转换为数字图像</a:t>
            </a:r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>
                <a:ea typeface="微软雅黑" panose="020B0503020204020204" pitchFamily="34" charset="-122"/>
              </a:rPr>
              <a:t>空间坐标的离散化叫做</a:t>
            </a:r>
            <a:r>
              <a:rPr lang="zh-CN" altLang="en-US" sz="2400" b="1" dirty="0">
                <a:solidFill>
                  <a:srgbClr val="327FB0"/>
                </a:solidFill>
                <a:ea typeface="微软雅黑" panose="020B0503020204020204" pitchFamily="34" charset="-122"/>
              </a:rPr>
              <a:t>空间采样</a:t>
            </a:r>
            <a:r>
              <a:rPr lang="zh-CN" altLang="en-US" sz="2400" dirty="0">
                <a:ea typeface="微软雅黑" panose="020B0503020204020204" pitchFamily="34" charset="-122"/>
              </a:rPr>
              <a:t>（简称</a:t>
            </a:r>
            <a:r>
              <a:rPr lang="zh-CN" altLang="en-US" sz="2400" u="sng" dirty="0">
                <a:ea typeface="微软雅黑" panose="020B0503020204020204" pitchFamily="34" charset="-122"/>
              </a:rPr>
              <a:t>采样</a:t>
            </a:r>
            <a:r>
              <a:rPr lang="zh-CN" altLang="en-US" sz="2400" dirty="0">
                <a:ea typeface="微软雅黑" panose="020B0503020204020204" pitchFamily="34" charset="-122"/>
              </a:rPr>
              <a:t>），它确定了图像的</a:t>
            </a:r>
            <a:r>
              <a:rPr lang="zh-CN" altLang="en-US" sz="2400" u="sng" dirty="0">
                <a:ea typeface="微软雅黑" panose="020B0503020204020204" pitchFamily="34" charset="-122"/>
              </a:rPr>
              <a:t>空间分辨率</a:t>
            </a:r>
            <a:r>
              <a:rPr lang="zh-CN" altLang="en-US" sz="2400" dirty="0">
                <a:ea typeface="微软雅黑" panose="020B0503020204020204" pitchFamily="34" charset="-122"/>
              </a:rPr>
              <a:t>。灰度值（</a:t>
            </a:r>
            <a:r>
              <a:rPr lang="zh-CN" altLang="en-US" sz="2400" dirty="0"/>
              <a:t>颜色深浅幅度</a:t>
            </a:r>
            <a:r>
              <a:rPr lang="zh-CN" altLang="en-US" sz="2400" dirty="0">
                <a:ea typeface="微软雅黑" panose="020B0503020204020204" pitchFamily="34" charset="-122"/>
              </a:rPr>
              <a:t>）的离散化叫做</a:t>
            </a:r>
            <a:r>
              <a:rPr lang="zh-CN" altLang="en-US" sz="2400" b="1" dirty="0">
                <a:solidFill>
                  <a:srgbClr val="327FB0"/>
                </a:solidFill>
                <a:ea typeface="微软雅黑" panose="020B0503020204020204" pitchFamily="34" charset="-122"/>
              </a:rPr>
              <a:t>灰度量化</a:t>
            </a:r>
            <a:r>
              <a:rPr lang="zh-CN" altLang="en-US" sz="2400" dirty="0">
                <a:ea typeface="微软雅黑" panose="020B0503020204020204" pitchFamily="34" charset="-122"/>
              </a:rPr>
              <a:t>（简称</a:t>
            </a:r>
            <a:r>
              <a:rPr lang="zh-CN" altLang="en-US" sz="2400" u="sng" dirty="0">
                <a:ea typeface="微软雅黑" panose="020B0503020204020204" pitchFamily="34" charset="-122"/>
              </a:rPr>
              <a:t>量化</a:t>
            </a:r>
            <a:r>
              <a:rPr lang="zh-CN" altLang="en-US" sz="2400" dirty="0">
                <a:ea typeface="微软雅黑" panose="020B0503020204020204" pitchFamily="34" charset="-122"/>
              </a:rPr>
              <a:t>），它确定了图像的</a:t>
            </a:r>
            <a:r>
              <a:rPr lang="zh-CN" altLang="en-US" sz="2400" u="sng" dirty="0">
                <a:ea typeface="微软雅黑" panose="020B0503020204020204" pitchFamily="34" charset="-122"/>
              </a:rPr>
              <a:t>幅度分辨率</a:t>
            </a:r>
            <a:endParaRPr lang="en-US" altLang="zh-CN" sz="2400" u="sng" dirty="0">
              <a:ea typeface="微软雅黑" panose="020B0503020204020204" pitchFamily="34" charset="-122"/>
            </a:endParaRPr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>
                <a:ea typeface="微软雅黑" panose="020B0503020204020204" pitchFamily="34" charset="-122"/>
              </a:rPr>
              <a:t>采样过程可看作将图像平面划分成规则网格，每个网格中心点的位置由一对笛卡尔坐标</a:t>
            </a:r>
            <a:r>
              <a:rPr lang="en-US" altLang="zh-CN" sz="2400" dirty="0">
                <a:ea typeface="微软雅黑" panose="020B0503020204020204" pitchFamily="34" charset="-122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dirty="0" err="1">
                <a:ea typeface="微软雅黑" panose="020B0503020204020204" pitchFamily="34" charset="-12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400" dirty="0"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ea typeface="微软雅黑" panose="020B0503020204020204" pitchFamily="34" charset="-122"/>
              </a:rPr>
              <a:t>决定，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ea typeface="微软雅黑" panose="020B0503020204020204" pitchFamily="34" charset="-122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ea typeface="微软雅黑" panose="020B0503020204020204" pitchFamily="34" charset="-122"/>
              </a:rPr>
              <a:t>均取整数。量化过程是给点</a:t>
            </a:r>
            <a:r>
              <a:rPr lang="en-US" altLang="zh-CN" sz="2400" dirty="0">
                <a:ea typeface="微软雅黑" panose="020B0503020204020204" pitchFamily="34" charset="-122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400" dirty="0" err="1">
                <a:ea typeface="微软雅黑" panose="020B0503020204020204" pitchFamily="34" charset="-122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400" dirty="0"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ea typeface="微软雅黑" panose="020B0503020204020204" pitchFamily="34" charset="-122"/>
              </a:rPr>
              <a:t>赋予灰度值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zh-CN" altLang="en-US" sz="2400" dirty="0">
                <a:ea typeface="微软雅黑" panose="020B0503020204020204" pitchFamily="34" charset="-122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zh-CN" altLang="en-US" sz="2400" dirty="0">
                <a:ea typeface="微软雅黑" panose="020B0503020204020204" pitchFamily="34" charset="-122"/>
              </a:rPr>
              <a:t>取整数。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marL="800080" lvl="1" indent="-342891">
              <a:buFont typeface="Wingdings" panose="05000000000000000000" pitchFamily="2" charset="2"/>
              <a:buChar char="q"/>
            </a:pPr>
            <a:endParaRPr lang="zh-CN" altLang="en-US" sz="2400" dirty="0"/>
          </a:p>
          <a:p>
            <a:pPr lvl="1"/>
            <a:endParaRPr lang="zh-CN" altLang="en-US" dirty="0"/>
          </a:p>
        </p:txBody>
      </p:sp>
      <p:pic>
        <p:nvPicPr>
          <p:cNvPr id="9" name="Picture 4" descr="未命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9" y="3977260"/>
            <a:ext cx="3961444" cy="24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657886" y="4911152"/>
            <a:ext cx="374410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采样和量化示意图</a:t>
            </a:r>
            <a:endParaRPr lang="en-US" altLang="zh-CN" sz="1400" b="1" dirty="0">
              <a:solidFill>
                <a:srgbClr val="327F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模拟图像，</a:t>
            </a:r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数字图像</a:t>
            </a:r>
          </a:p>
        </p:txBody>
      </p:sp>
    </p:spTree>
    <p:extLst>
      <p:ext uri="{BB962C8B-B14F-4D97-AF65-F5344CB8AC3E}">
        <p14:creationId xmlns:p14="http://schemas.microsoft.com/office/powerpoint/2010/main" val="4958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22309" y="636568"/>
            <a:ext cx="123143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>
                <a:ea typeface="微软雅黑" panose="020B0503020204020204" pitchFamily="34" charset="-122"/>
              </a:rPr>
              <a:t>如果一副图像的尺寸（空间分辨率）为</a:t>
            </a:r>
            <a:r>
              <a:rPr lang="en-US" altLang="zh-CN" sz="2400" dirty="0">
                <a:ea typeface="微软雅黑" panose="020B0503020204020204" pitchFamily="34" charset="-122"/>
              </a:rPr>
              <a:t>M</a:t>
            </a:r>
            <a:r>
              <a:rPr lang="en-US" altLang="en-US" sz="2400" dirty="0">
                <a:ea typeface="微软雅黑" panose="020B0503020204020204" pitchFamily="34" charset="-122"/>
              </a:rPr>
              <a:t>×</a:t>
            </a:r>
            <a:r>
              <a:rPr lang="en-US" altLang="zh-CN" sz="2400" dirty="0"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ea typeface="微软雅黑" panose="020B0503020204020204" pitchFamily="34" charset="-122"/>
              </a:rPr>
              <a:t>，则表明在成像时采了</a:t>
            </a:r>
            <a:r>
              <a:rPr lang="en-US" altLang="zh-CN" sz="2400" dirty="0">
                <a:ea typeface="微软雅黑" panose="020B0503020204020204" pitchFamily="34" charset="-122"/>
              </a:rPr>
              <a:t>M</a:t>
            </a:r>
            <a:r>
              <a:rPr lang="en-US" altLang="en-US" sz="2400" dirty="0">
                <a:ea typeface="微软雅黑" panose="020B0503020204020204" pitchFamily="34" charset="-122"/>
              </a:rPr>
              <a:t>×</a:t>
            </a:r>
            <a:r>
              <a:rPr lang="en-US" altLang="zh-CN" sz="2400" dirty="0"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ea typeface="微软雅黑" panose="020B0503020204020204" pitchFamily="34" charset="-122"/>
              </a:rPr>
              <a:t>个样，图像包含</a:t>
            </a:r>
            <a:r>
              <a:rPr lang="en-US" altLang="zh-CN" sz="2400" dirty="0">
                <a:ea typeface="微软雅黑" panose="020B0503020204020204" pitchFamily="34" charset="-122"/>
              </a:rPr>
              <a:t>M</a:t>
            </a:r>
            <a:r>
              <a:rPr lang="en-US" altLang="en-US" sz="2400" dirty="0">
                <a:ea typeface="微软雅黑" panose="020B0503020204020204" pitchFamily="34" charset="-122"/>
              </a:rPr>
              <a:t>×</a:t>
            </a:r>
            <a:r>
              <a:rPr lang="en-US" altLang="zh-CN" sz="2400" dirty="0"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ea typeface="微软雅黑" panose="020B0503020204020204" pitchFamily="34" charset="-122"/>
              </a:rPr>
              <a:t>个像素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dirty="0">
                <a:ea typeface="微软雅黑" panose="020B0503020204020204" pitchFamily="34" charset="-122"/>
              </a:rPr>
              <a:t>如果对每个象素都用</a:t>
            </a:r>
            <a:r>
              <a:rPr lang="en-US" altLang="zh-CN" sz="2400" dirty="0"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ea typeface="微软雅黑" panose="020B0503020204020204" pitchFamily="34" charset="-122"/>
              </a:rPr>
              <a:t>个灰度值中的一个来赋值，则表明在成像时量化成了</a:t>
            </a:r>
            <a:r>
              <a:rPr lang="en-US" altLang="zh-CN" sz="2400" dirty="0">
                <a:ea typeface="微软雅黑" panose="020B0503020204020204" pitchFamily="34" charset="-122"/>
              </a:rPr>
              <a:t>G</a:t>
            </a:r>
            <a:r>
              <a:rPr lang="zh-CN" altLang="en-US" sz="2400" dirty="0">
                <a:ea typeface="微软雅黑" panose="020B0503020204020204" pitchFamily="34" charset="-122"/>
              </a:rPr>
              <a:t>个灰度级（幅度分辨率）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marL="800080" lvl="1" indent="-342891">
              <a:buFont typeface="Wingdings" panose="05000000000000000000" pitchFamily="2" charset="2"/>
              <a:buChar char="q"/>
            </a:pPr>
            <a:endParaRPr lang="zh-CN" altLang="en-US" sz="2400" dirty="0"/>
          </a:p>
          <a:p>
            <a:pPr lvl="1"/>
            <a:endParaRPr lang="zh-CN" altLang="en-US" dirty="0"/>
          </a:p>
        </p:txBody>
      </p:sp>
      <p:pic>
        <p:nvPicPr>
          <p:cNvPr id="7" name="Picture 4" descr="未命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79" y="2290795"/>
            <a:ext cx="3608208" cy="34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535817" y="5792764"/>
            <a:ext cx="2990851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M×N</a:t>
            </a:r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的图像的存储示意图</a:t>
            </a:r>
          </a:p>
        </p:txBody>
      </p: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348981" y="2480183"/>
            <a:ext cx="7772399" cy="247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在数字图像处理中，一般将这些量均取为</a:t>
            </a:r>
            <a:r>
              <a:rPr lang="en-US" altLang="zh-CN" sz="2400" dirty="0">
                <a:latin typeface="+mn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的整数次幂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图像水平尺寸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为正整数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图像垂直尺寸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为正整数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像素灰度级数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为正整数，即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位图像</a:t>
            </a: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图像所需比特数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b=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endParaRPr lang="en-US" altLang="zh-CN" sz="20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，则：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2343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634" y="579452"/>
            <a:ext cx="12314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en-US" sz="2400" b="1" dirty="0">
                <a:latin typeface="Times New Roman" panose="02020603050405020304" pitchFamily="18" charset="0"/>
              </a:rPr>
              <a:t>图像分辨率和灰度级对图像大小的影响</a:t>
            </a:r>
            <a:endParaRPr lang="zh-CN" altLang="en-US" sz="2400" b="1" dirty="0"/>
          </a:p>
          <a:p>
            <a:pPr lvl="1"/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61034"/>
              </p:ext>
            </p:extLst>
          </p:nvPr>
        </p:nvGraphicFramePr>
        <p:xfrm>
          <a:off x="975684" y="1512730"/>
          <a:ext cx="9690307" cy="2227379"/>
        </p:xfrm>
        <a:graphic>
          <a:graphicData uri="http://schemas.openxmlformats.org/drawingml/2006/table">
            <a:tbl>
              <a:tblPr/>
              <a:tblGrid>
                <a:gridCol w="1355235">
                  <a:extLst>
                    <a:ext uri="{9D8B030D-6E8A-4147-A177-3AD203B41FA5}">
                      <a16:colId xmlns:a16="http://schemas.microsoft.com/office/drawing/2014/main" val="2158845011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1379628034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1567436321"/>
                    </a:ext>
                  </a:extLst>
                </a:gridCol>
                <a:gridCol w="1040495">
                  <a:extLst>
                    <a:ext uri="{9D8B030D-6E8A-4147-A177-3AD203B41FA5}">
                      <a16:colId xmlns:a16="http://schemas.microsoft.com/office/drawing/2014/main" val="510905020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1029495267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3252681554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2235189001"/>
                    </a:ext>
                  </a:extLst>
                </a:gridCol>
                <a:gridCol w="1040495">
                  <a:extLst>
                    <a:ext uri="{9D8B030D-6E8A-4147-A177-3AD203B41FA5}">
                      <a16:colId xmlns:a16="http://schemas.microsoft.com/office/drawing/2014/main" val="3977014804"/>
                    </a:ext>
                  </a:extLst>
                </a:gridCol>
                <a:gridCol w="1042347">
                  <a:extLst>
                    <a:ext uri="{9D8B030D-6E8A-4147-A177-3AD203B41FA5}">
                      <a16:colId xmlns:a16="http://schemas.microsoft.com/office/drawing/2014/main" val="1989234793"/>
                    </a:ext>
                  </a:extLst>
                </a:gridCol>
              </a:tblGrid>
              <a:tr h="3725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5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)/</a:t>
                      </a:r>
                      <a:r>
                        <a:rPr kumimoji="0" lang="en-US" altLang="zh-CN" sz="15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0" lang="zh-CN" altLang="zh-CN" sz="15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32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kumimoji="0" lang="zh-CN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64</a:t>
                      </a:r>
                      <a:endParaRPr kumimoji="0" lang="zh-CN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128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128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256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256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512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512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800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600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1024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768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1280</a:t>
                      </a:r>
                      <a:r>
                        <a:rPr kumimoji="0" lang="zh-CN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720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514467"/>
                  </a:ext>
                </a:extLst>
              </a:tr>
              <a:tr h="3725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1(2)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1024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4096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16384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65536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262144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480000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786432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921600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988584"/>
                  </a:ext>
                </a:extLst>
              </a:tr>
              <a:tr h="3725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4(16)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4096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16384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65536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262144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1048576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1920000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3145728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3686400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06159"/>
                  </a:ext>
                </a:extLst>
              </a:tr>
              <a:tr h="3725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8(256)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8192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32768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131072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524288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2097152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3840000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6291456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7372800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05761"/>
                  </a:ext>
                </a:extLst>
              </a:tr>
              <a:tr h="7369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24(16777216)</a:t>
                      </a: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24576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98304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393216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1572864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6291456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11520000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18874368</a:t>
                      </a:r>
                      <a:endParaRPr kumimoji="0" lang="zh-CN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22118400</a:t>
                      </a:r>
                      <a:endParaRPr kumimoji="0" lang="zh-CN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27F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600363"/>
                  </a:ext>
                </a:extLst>
              </a:tr>
            </a:tbl>
          </a:graphicData>
        </a:graphic>
      </p:graphicFrame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45416" y="3243158"/>
            <a:ext cx="46958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solidFill>
                <a:srgbClr val="327FB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矩形 1"/>
          <p:cNvSpPr/>
          <p:nvPr/>
        </p:nvSpPr>
        <p:spPr>
          <a:xfrm>
            <a:off x="314634" y="4090483"/>
            <a:ext cx="1176712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试求一段采用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PAL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制式、分辨率为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lang="en-US" altLang="zh-CN" sz="2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768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、长度为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分钟的高清彩色视频所占用的存储空间的大小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PAL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制式为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秒，即每秒播放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副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位图像）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91" indent="-342891" algn="just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189">
              <a:lnSpc>
                <a:spcPct val="125000"/>
              </a:lnSpc>
              <a:defRPr/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分钟的视频共需存储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25×60=1500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副图像；由彩色图像每个像素需要用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个字节（</a:t>
            </a:r>
            <a:r>
              <a:rPr lang="en-US" altLang="zh-CN" i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Byte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）存储，因此，一副分辨率为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1024×768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的图像需要占用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1024×768×3(</a:t>
            </a:r>
            <a:r>
              <a:rPr lang="en-US" altLang="zh-CN" i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)=2359296(</a:t>
            </a:r>
            <a:r>
              <a:rPr lang="en-US" altLang="zh-CN" i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)=2303(</a:t>
            </a:r>
            <a:r>
              <a:rPr lang="en-US" altLang="zh-CN" i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)=2.25(</a:t>
            </a:r>
            <a:r>
              <a:rPr lang="en-US" altLang="zh-CN" i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；因此，该段视频所占用的存储空间为：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1500×2.25(</a:t>
            </a:r>
            <a:r>
              <a:rPr lang="en-US" altLang="zh-CN" i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)=3375(</a:t>
            </a:r>
            <a:r>
              <a:rPr lang="en-US" altLang="zh-CN" i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)=3.30(</a:t>
            </a:r>
            <a:r>
              <a:rPr lang="en-US" altLang="zh-CN" i="1" kern="1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GBytes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87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634" y="579452"/>
            <a:ext cx="12314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zh-CN" sz="2400" b="1" dirty="0">
                <a:latin typeface="Times New Roman" panose="02020603050405020304" pitchFamily="18" charset="0"/>
              </a:rPr>
              <a:t>空间分辨率和幅度分辨率的变化对图像质量的影响</a:t>
            </a:r>
            <a:endParaRPr lang="zh-CN" altLang="en-US" sz="2400" b="1" dirty="0"/>
          </a:p>
          <a:p>
            <a:pPr lvl="1"/>
            <a:endParaRPr lang="zh-CN" altLang="en-US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45416" y="3243158"/>
            <a:ext cx="46958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solidFill>
                <a:srgbClr val="327FB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744016"/>
              </p:ext>
            </p:extLst>
          </p:nvPr>
        </p:nvGraphicFramePr>
        <p:xfrm>
          <a:off x="829262" y="1704363"/>
          <a:ext cx="9128125" cy="429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name="Visio" r:id="rId4" imgW="6850829" imgH="3222197" progId="Visio.Drawing.11">
                  <p:embed/>
                </p:oleObj>
              </mc:Choice>
              <mc:Fallback>
                <p:oleObj name="Visio" r:id="rId4" imgW="6850829" imgH="3222197" progId="Visio.Drawing.11">
                  <p:embed/>
                  <p:pic>
                    <p:nvPicPr>
                      <p:cNvPr id="5325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262" y="1704363"/>
                        <a:ext cx="9128125" cy="429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132720" y="1371977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）空间分辨率变化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幅度分辨率不变（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256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级灰度）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3572" y="5996963"/>
            <a:ext cx="953507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采样方法：后一幅图像从前一幅图像中每隔一行或一列删除一行或一列。</a:t>
            </a:r>
          </a:p>
        </p:txBody>
      </p:sp>
    </p:spTree>
    <p:extLst>
      <p:ext uri="{BB962C8B-B14F-4D97-AF65-F5344CB8AC3E}">
        <p14:creationId xmlns:p14="http://schemas.microsoft.com/office/powerpoint/2010/main" val="36969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634" y="579452"/>
            <a:ext cx="12314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zh-CN" sz="2400" b="1" dirty="0">
                <a:latin typeface="Times New Roman" panose="02020603050405020304" pitchFamily="18" charset="0"/>
              </a:rPr>
              <a:t>空间分辨率和幅度分辨率的变化对图像质量的影响</a:t>
            </a:r>
            <a:endParaRPr lang="zh-CN" altLang="en-US" sz="2400" b="1" dirty="0"/>
          </a:p>
          <a:p>
            <a:pPr lvl="1"/>
            <a:endParaRPr lang="zh-CN" altLang="en-US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45416" y="3243158"/>
            <a:ext cx="46958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solidFill>
                <a:srgbClr val="327FB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14519" y="4322572"/>
            <a:ext cx="401080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图像的尺寸进行归一化处理</a:t>
            </a: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89" y="1887641"/>
            <a:ext cx="8080375" cy="233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132720" y="1371977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）空间分辨率变化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幅度分辨率不变（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256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级灰度）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53830" y="5008066"/>
            <a:ext cx="1067575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空间分辨率减小、幅度分辨率不变时，图像质量由精细变得粗糙。图</a:t>
            </a:r>
            <a:r>
              <a:rPr lang="en-US" altLang="zh-CN" dirty="0">
                <a:ea typeface="微软雅黑" panose="020B0503020204020204" pitchFamily="34" charset="-122"/>
              </a:rPr>
              <a:t>(d)</a:t>
            </a:r>
            <a:r>
              <a:rPr lang="zh-CN" altLang="en-US" dirty="0">
                <a:ea typeface="微软雅黑" panose="020B0503020204020204" pitchFamily="34" charset="-122"/>
              </a:rPr>
              <a:t>中的景物已几乎不能分辨。因此，图像空间分辨率的变化对图像质量有较大影响。</a:t>
            </a:r>
          </a:p>
        </p:txBody>
      </p:sp>
    </p:spTree>
    <p:extLst>
      <p:ext uri="{BB962C8B-B14F-4D97-AF65-F5344CB8AC3E}">
        <p14:creationId xmlns:p14="http://schemas.microsoft.com/office/powerpoint/2010/main" val="155976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634" y="579452"/>
            <a:ext cx="12314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zh-CN" sz="2400" b="1" dirty="0">
                <a:latin typeface="Times New Roman" panose="02020603050405020304" pitchFamily="18" charset="0"/>
              </a:rPr>
              <a:t>空间分辨率和幅度分辨率的变化对图像质量的影响</a:t>
            </a:r>
            <a:endParaRPr lang="zh-CN" altLang="en-US" sz="2400" b="1" dirty="0"/>
          </a:p>
          <a:p>
            <a:pPr lvl="1"/>
            <a:endParaRPr lang="zh-CN" altLang="en-US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45416" y="3243158"/>
            <a:ext cx="46958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solidFill>
                <a:srgbClr val="327FB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32719" y="1371977"/>
                <a:ext cx="6136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（</a:t>
                </a:r>
                <a:r>
                  <a:rPr lang="en-US" altLang="zh-CN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2</a:t>
                </a:r>
                <a:r>
                  <a:rPr lang="zh-CN" altLang="en-US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）空间分辨率不变</a:t>
                </a:r>
                <a:r>
                  <a:rPr lang="en-US" altLang="zh-CN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-</a:t>
                </a:r>
                <a:r>
                  <a:rPr lang="zh-CN" altLang="en-US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幅度分辨率变化（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327FB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𝟐𝟓𝟔</m:t>
                    </m:r>
                    <m:r>
                      <a:rPr lang="en-US" altLang="zh-CN" b="1" i="1">
                        <a:solidFill>
                          <a:srgbClr val="327F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>
                        <a:solidFill>
                          <a:srgbClr val="327F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𝟐𝟓𝟔</m:t>
                    </m:r>
                  </m:oMath>
                </a14:m>
                <a:r>
                  <a:rPr lang="zh-CN" altLang="en-US" b="1" dirty="0">
                    <a:solidFill>
                      <a:srgbClr val="327FB0"/>
                    </a:solidFill>
                    <a:ea typeface="微软雅黑" panose="020B0503020204020204" pitchFamily="34" charset="-122"/>
                  </a:rPr>
                  <a:t> 像素）</a:t>
                </a:r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9" y="1371977"/>
                <a:ext cx="6136616" cy="369332"/>
              </a:xfrm>
              <a:prstGeom prst="rect">
                <a:avLst/>
              </a:prstGeom>
              <a:blipFill>
                <a:blip r:embed="rId3"/>
                <a:stretch>
                  <a:fillRect l="-895" t="-9836" r="-9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97669" y="5111546"/>
            <a:ext cx="111167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空间分辨率不变、幅度分辨率减小时，图像质量由精细变得粗糙。图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(c)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中只有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种不同的灰度，图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(d)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中仅有两种不同的灰度，且景物已几乎不能分辨。因此，图像幅度分辨率的变化对图像质量有较大影响</a:t>
            </a:r>
            <a:r>
              <a:rPr lang="zh-CN" altLang="en-US" dirty="0"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13" y="1887641"/>
            <a:ext cx="9800913" cy="291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0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采样量化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634" y="579452"/>
            <a:ext cx="12314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400" dirty="0"/>
          </a:p>
          <a:p>
            <a:pPr marL="800080" lvl="1" indent="-342891">
              <a:buFont typeface="Wingdings" panose="05000000000000000000" pitchFamily="2" charset="2"/>
              <a:buChar char="q"/>
            </a:pPr>
            <a:r>
              <a:rPr lang="zh-CN" altLang="zh-CN" sz="2400" b="1" dirty="0">
                <a:latin typeface="Times New Roman" panose="02020603050405020304" pitchFamily="18" charset="0"/>
              </a:rPr>
              <a:t>空间分辨率和幅度分辨率的变化对图像质量的影响</a:t>
            </a:r>
            <a:endParaRPr lang="zh-CN" altLang="en-US" sz="2400" b="1" dirty="0"/>
          </a:p>
          <a:p>
            <a:pPr lvl="1"/>
            <a:endParaRPr lang="zh-CN" altLang="en-US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045416" y="3243158"/>
            <a:ext cx="46958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400" dirty="0">
              <a:solidFill>
                <a:srgbClr val="327FB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32719" y="1371977"/>
            <a:ext cx="4687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327FB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327FB0"/>
                </a:solidFill>
                <a:ea typeface="微软雅黑" panose="020B0503020204020204" pitchFamily="34" charset="-122"/>
              </a:rPr>
              <a:t>）</a:t>
            </a:r>
            <a:r>
              <a:rPr lang="zh-CN" altLang="zh-CN" b="1" dirty="0">
                <a:solidFill>
                  <a:srgbClr val="327FB0"/>
                </a:solidFill>
                <a:latin typeface="+mn-ea"/>
                <a:cs typeface="Times New Roman" panose="02020603050405020304" pitchFamily="18" charset="0"/>
              </a:rPr>
              <a:t>空间分辨率变化、同时幅度分辨率变化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7669" y="5111545"/>
            <a:ext cx="111167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+mn-ea"/>
              </a:rPr>
              <a:t>空间分辨率减小、同时幅度分辨率减小时，图像质量由精细变得粗糙，且变化的速度加快。图</a:t>
            </a:r>
            <a:r>
              <a:rPr lang="en-US" altLang="zh-CN" dirty="0">
                <a:latin typeface="+mn-ea"/>
              </a:rPr>
              <a:t>(c)</a:t>
            </a:r>
            <a:r>
              <a:rPr lang="zh-CN" altLang="en-US" dirty="0">
                <a:latin typeface="+mn-ea"/>
              </a:rPr>
              <a:t>中的景物就已经不能分辨，图</a:t>
            </a:r>
            <a:r>
              <a:rPr lang="en-US" altLang="zh-CN" dirty="0">
                <a:latin typeface="+mn-ea"/>
              </a:rPr>
              <a:t>(d)</a:t>
            </a:r>
            <a:r>
              <a:rPr lang="zh-CN" altLang="en-US" dirty="0">
                <a:latin typeface="+mn-ea"/>
              </a:rPr>
              <a:t>中的景物更是没有意义。 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21" y="1687451"/>
            <a:ext cx="10170403" cy="297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8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8"/>
            <a:ext cx="770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80" lvl="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“视”过程是一个图像采集的过程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80" lvl="1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“觉”过程是一个图像感知的过程。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60" y="2370629"/>
            <a:ext cx="7704137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56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482909" y="1069561"/>
            <a:ext cx="9210419" cy="685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algn="l">
              <a:buFont typeface="Wingdings" panose="05000000000000000000" pitchFamily="2" charset="2"/>
              <a:buChar char="q"/>
            </a:pPr>
            <a:r>
              <a:rPr lang="zh-CN" altLang="en-US" b="1" dirty="0"/>
              <a:t>图像类型指图像的颜色深度与像素颜色之间的关系</a:t>
            </a:r>
            <a:endParaRPr lang="en-US" altLang="zh-CN" b="1" dirty="0"/>
          </a:p>
        </p:txBody>
      </p: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图像类型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822292" y="1156479"/>
            <a:ext cx="10578525" cy="3143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defRPr/>
            </a:pPr>
            <a:endParaRPr lang="zh-CN" altLang="en-US" sz="2400" dirty="0">
              <a:ea typeface="微软雅黑" panose="020B0503020204020204" pitchFamily="34" charset="-122"/>
            </a:endParaRPr>
          </a:p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+mn-lt"/>
                <a:ea typeface="+mn-ea"/>
                <a:cs typeface="+mn-ea"/>
              </a:rPr>
              <a:t>颜色深度的概念：</a:t>
            </a:r>
          </a:p>
          <a:p>
            <a:pPr marL="0" lvl="2" indent="457189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数字图像的颜色深度表示每一个像素的颜色值所占的二进制位数。</a:t>
            </a:r>
          </a:p>
          <a:p>
            <a:pPr marL="1028674" lvl="3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例如：颜色深度为</a:t>
            </a:r>
            <a:r>
              <a:rPr lang="en-US" altLang="zh-CN" sz="2000" dirty="0"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ea typeface="微软雅黑" panose="020B0503020204020204" pitchFamily="34" charset="-122"/>
              </a:rPr>
              <a:t>，表示每一个像素的颜色值占</a:t>
            </a:r>
            <a:r>
              <a:rPr lang="en-US" altLang="zh-CN" sz="2000" dirty="0"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ea typeface="微软雅黑" panose="020B0503020204020204" pitchFamily="34" charset="-122"/>
              </a:rPr>
              <a:t>个二进制位，即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个字节。</a:t>
            </a:r>
          </a:p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+mn-lt"/>
                <a:ea typeface="+mn-ea"/>
                <a:cs typeface="+mn-ea"/>
              </a:rPr>
              <a:t>颜色数的概念：</a:t>
            </a:r>
          </a:p>
          <a:p>
            <a:pPr marL="0" lvl="2" indent="457189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数字图像的颜色数表示每一个像素所有可能的颜色值的个数，即图像颜色表的表项数。</a:t>
            </a:r>
          </a:p>
          <a:p>
            <a:pPr marL="1028674" lvl="3" indent="-342891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例如：颜色深度为</a:t>
            </a:r>
            <a:r>
              <a:rPr lang="en-US" altLang="zh-CN" sz="2000" dirty="0"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ea typeface="微软雅黑" panose="020B0503020204020204" pitchFamily="34" charset="-122"/>
              </a:rPr>
              <a:t>的图像的颜色数为</a:t>
            </a:r>
            <a:r>
              <a:rPr lang="en-US" altLang="zh-CN" sz="2000" dirty="0">
                <a:ea typeface="微软雅黑" panose="020B0503020204020204" pitchFamily="34" charset="-122"/>
              </a:rPr>
              <a:t>2</a:t>
            </a:r>
            <a:r>
              <a:rPr lang="en-US" altLang="zh-CN" sz="2000" baseline="30000" dirty="0">
                <a:ea typeface="微软雅黑" panose="020B0503020204020204" pitchFamily="34" charset="-122"/>
              </a:rPr>
              <a:t>8</a:t>
            </a:r>
            <a:r>
              <a:rPr lang="en-US" altLang="zh-CN" sz="2000" dirty="0">
                <a:ea typeface="微软雅黑" panose="020B0503020204020204" pitchFamily="34" charset="-122"/>
              </a:rPr>
              <a:t>=256</a:t>
            </a:r>
            <a:r>
              <a:rPr lang="zh-CN" altLang="en-US" sz="2000" dirty="0"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18863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图像类型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287282" y="1051222"/>
            <a:ext cx="7018204" cy="121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ea typeface="微软雅黑" panose="020B0503020204020204" pitchFamily="34" charset="-122"/>
              </a:rPr>
              <a:t>二值图像</a:t>
            </a:r>
            <a:r>
              <a:rPr lang="zh-CN" altLang="en-US" sz="2000" dirty="0">
                <a:ea typeface="微软雅黑" panose="020B0503020204020204" pitchFamily="34" charset="-122"/>
              </a:rPr>
              <a:t>也称单色图像或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位图像，即颜色深度为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的图像。</a:t>
            </a:r>
          </a:p>
          <a:p>
            <a:pPr lvl="1">
              <a:lnSpc>
                <a:spcPct val="125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颜色深度为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表示每个像素点仅占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位。</a:t>
            </a:r>
          </a:p>
          <a:p>
            <a:pPr lvl="1">
              <a:lnSpc>
                <a:spcPct val="125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一般地，</a:t>
            </a:r>
            <a:r>
              <a:rPr lang="en-US" altLang="zh-CN" sz="2000" dirty="0"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ea typeface="微软雅黑" panose="020B0503020204020204" pitchFamily="34" charset="-122"/>
              </a:rPr>
              <a:t>表示黑，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表示白。</a:t>
            </a:r>
          </a:p>
        </p:txBody>
      </p:sp>
      <p:graphicFrame>
        <p:nvGraphicFramePr>
          <p:cNvPr id="6" name="Group 91">
            <a:extLst>
              <a:ext uri="{FF2B5EF4-FFF2-40B4-BE49-F238E27FC236}">
                <a16:creationId xmlns:a16="http://schemas.microsoft.com/office/drawing/2014/main" id="{A9171690-DCD6-42F7-AB38-BC36AB878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36037"/>
              </p:ext>
            </p:extLst>
          </p:nvPr>
        </p:nvGraphicFramePr>
        <p:xfrm>
          <a:off x="8295773" y="1122546"/>
          <a:ext cx="1251799" cy="1305882"/>
        </p:xfrm>
        <a:graphic>
          <a:graphicData uri="http://schemas.openxmlformats.org/drawingml/2006/table">
            <a:tbl>
              <a:tblPr/>
              <a:tblGrid>
                <a:gridCol w="258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</a:endParaRPr>
                    </a:p>
                  </a:txBody>
                  <a:tcPr marT="45683" marB="45683" horzOverflow="overflow">
                    <a:lnL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192">
            <a:extLst>
              <a:ext uri="{FF2B5EF4-FFF2-40B4-BE49-F238E27FC236}">
                <a16:creationId xmlns:a16="http://schemas.microsoft.com/office/drawing/2014/main" id="{65602D9E-B8A4-49AD-81A1-E0E637E26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683941"/>
              </p:ext>
            </p:extLst>
          </p:nvPr>
        </p:nvGraphicFramePr>
        <p:xfrm>
          <a:off x="10032709" y="1082063"/>
          <a:ext cx="1293814" cy="1371600"/>
        </p:xfrm>
        <a:graphic>
          <a:graphicData uri="http://schemas.openxmlformats.org/drawingml/2006/table">
            <a:tbl>
              <a:tblPr/>
              <a:tblGrid>
                <a:gridCol w="258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CC00CC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1400">
                          <a:solidFill>
                            <a:schemeClr val="accent2"/>
                          </a:solidFill>
                          <a:latin typeface="Times New Roman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 Box 90"/>
          <p:cNvSpPr txBox="1">
            <a:spLocks noChangeArrowheads="1"/>
          </p:cNvSpPr>
          <p:nvPr/>
        </p:nvSpPr>
        <p:spPr bwMode="auto">
          <a:xfrm>
            <a:off x="8226562" y="2476729"/>
            <a:ext cx="2952751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二值图像及对应的图像数据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87282" y="2413182"/>
            <a:ext cx="7018204" cy="60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ea typeface="微软雅黑" panose="020B0503020204020204" pitchFamily="34" charset="-122"/>
              </a:rPr>
              <a:t>灰度图像</a:t>
            </a:r>
            <a:r>
              <a:rPr lang="zh-CN" altLang="en-US" sz="2000" dirty="0">
                <a:ea typeface="微软雅黑" panose="020B0503020204020204" pitchFamily="34" charset="-122"/>
              </a:rPr>
              <a:t>是包含灰度级（亮度）的图像。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87282" y="2881581"/>
            <a:ext cx="8173113" cy="320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327FB0"/>
                </a:solidFill>
                <a:ea typeface="微软雅黑" panose="020B0503020204020204" pitchFamily="34" charset="-122"/>
              </a:rPr>
              <a:t>灰度图像的特点</a:t>
            </a:r>
            <a:r>
              <a:rPr lang="zh-CN" altLang="en-US" sz="2000" dirty="0">
                <a:ea typeface="微软雅黑" panose="020B0503020204020204" pitchFamily="34" charset="-122"/>
              </a:rPr>
              <a:t>包括：</a:t>
            </a:r>
          </a:p>
          <a:p>
            <a:pPr marL="0" lvl="1">
              <a:lnSpc>
                <a:spcPct val="125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）灰度图像的存储文件包含图像颜色表，该颜色表有</a:t>
            </a:r>
            <a:r>
              <a:rPr lang="en-US" altLang="zh-CN" sz="2000" dirty="0">
                <a:ea typeface="微软雅黑" panose="020B0503020204020204" pitchFamily="34" charset="-122"/>
              </a:rPr>
              <a:t>256</a:t>
            </a:r>
            <a:r>
              <a:rPr lang="zh-CN" altLang="en-US" sz="2000" dirty="0">
                <a:ea typeface="微软雅黑" panose="020B0503020204020204" pitchFamily="34" charset="-122"/>
              </a:rPr>
              <a:t>项，每一项由红、绿、蓝颜色分量组成，且红、绿、蓝颜色分量的值都相等。</a:t>
            </a:r>
          </a:p>
          <a:p>
            <a:pPr marL="0" lvl="2" algn="ctr">
              <a:lnSpc>
                <a:spcPct val="125000"/>
              </a:lnSpc>
            </a:pP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en-US" altLang="zh-CN" sz="2000" i="1" dirty="0">
                <a:ea typeface="微软雅黑" panose="020B0503020204020204" pitchFamily="34" charset="-122"/>
              </a:rPr>
              <a:t>=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en-US" altLang="zh-CN" sz="2000" i="1" dirty="0">
                <a:ea typeface="微软雅黑" panose="020B0503020204020204" pitchFamily="34" charset="-122"/>
              </a:rPr>
              <a:t>=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</a:p>
          <a:p>
            <a:pPr marL="0" lvl="1">
              <a:lnSpc>
                <a:spcPct val="125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ea typeface="微软雅黑" panose="020B0503020204020204" pitchFamily="34" charset="-122"/>
              </a:rPr>
              <a:t>）每个像素由</a:t>
            </a:r>
            <a:r>
              <a:rPr lang="en-US" altLang="zh-CN" sz="2000" dirty="0"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ea typeface="微软雅黑" panose="020B0503020204020204" pitchFamily="34" charset="-122"/>
              </a:rPr>
              <a:t>位组成，其值范围从</a:t>
            </a:r>
            <a:r>
              <a:rPr lang="en-US" altLang="zh-CN" sz="2000" dirty="0">
                <a:ea typeface="微软雅黑" panose="020B0503020204020204" pitchFamily="34" charset="-122"/>
              </a:rPr>
              <a:t>0~255</a:t>
            </a:r>
            <a:r>
              <a:rPr lang="zh-CN" altLang="en-US" sz="2000" dirty="0">
                <a:ea typeface="微软雅黑" panose="020B0503020204020204" pitchFamily="34" charset="-122"/>
              </a:rPr>
              <a:t>，表示</a:t>
            </a:r>
            <a:r>
              <a:rPr lang="en-US" altLang="zh-CN" sz="2000" dirty="0">
                <a:ea typeface="微软雅黑" panose="020B0503020204020204" pitchFamily="34" charset="-122"/>
              </a:rPr>
              <a:t>256</a:t>
            </a:r>
            <a:r>
              <a:rPr lang="zh-CN" altLang="en-US" sz="2000" dirty="0">
                <a:ea typeface="微软雅黑" panose="020B0503020204020204" pitchFamily="34" charset="-122"/>
              </a:rPr>
              <a:t>种不同的灰度级。</a:t>
            </a:r>
          </a:p>
          <a:p>
            <a:pPr marL="0" lvl="1">
              <a:lnSpc>
                <a:spcPct val="125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ea typeface="微软雅黑" panose="020B0503020204020204" pitchFamily="34" charset="-122"/>
              </a:rPr>
              <a:t>）像素的像素值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ea typeface="微软雅黑" panose="020B0503020204020204" pitchFamily="34" charset="-122"/>
              </a:rPr>
              <a:t>是图像颜色表的表项入口地址。</a:t>
            </a:r>
          </a:p>
        </p:txBody>
      </p:sp>
      <p:pic>
        <p:nvPicPr>
          <p:cNvPr id="14" name="图片 12" descr="PI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071" y="3945934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10" y="3945934"/>
            <a:ext cx="10525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90"/>
          <p:cNvSpPr txBox="1">
            <a:spLocks noChangeArrowheads="1"/>
          </p:cNvSpPr>
          <p:nvPr/>
        </p:nvSpPr>
        <p:spPr bwMode="auto">
          <a:xfrm>
            <a:off x="8690246" y="5158321"/>
            <a:ext cx="2952751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灰度图像及对应的图像数据</a:t>
            </a:r>
          </a:p>
        </p:txBody>
      </p:sp>
    </p:spTree>
    <p:extLst>
      <p:ext uri="{BB962C8B-B14F-4D97-AF65-F5344CB8AC3E}">
        <p14:creationId xmlns:p14="http://schemas.microsoft.com/office/powerpoint/2010/main" val="19151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图像类型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90"/>
          <p:cNvSpPr txBox="1">
            <a:spLocks noChangeArrowheads="1"/>
          </p:cNvSpPr>
          <p:nvPr/>
        </p:nvSpPr>
        <p:spPr bwMode="auto">
          <a:xfrm>
            <a:off x="8777798" y="3550074"/>
            <a:ext cx="2952751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真彩色图像及对应的图像数据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15505" y="912394"/>
            <a:ext cx="10829475" cy="191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ea typeface="微软雅黑" panose="020B0503020204020204" pitchFamily="34" charset="-122"/>
              </a:rPr>
              <a:t>真彩色图像的特点</a:t>
            </a:r>
            <a:r>
              <a:rPr lang="zh-CN" altLang="en-US" sz="2000" dirty="0">
                <a:ea typeface="微软雅黑" panose="020B0503020204020204" pitchFamily="34" charset="-122"/>
              </a:rPr>
              <a:t>包括：</a:t>
            </a:r>
          </a:p>
          <a:p>
            <a:pPr marL="0" lvl="1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</a:rPr>
              <a:t>）真彩色图像的图像文件中不包含图像颜色表。</a:t>
            </a:r>
          </a:p>
          <a:p>
            <a:pPr marL="0" lvl="1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ea typeface="微软雅黑" panose="020B0503020204020204" pitchFamily="34" charset="-122"/>
              </a:rPr>
              <a:t>）每个像素由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ea typeface="微软雅黑" panose="020B0503020204020204" pitchFamily="34" charset="-122"/>
              </a:rPr>
              <a:t>、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ea typeface="微软雅黑" panose="020B0503020204020204" pitchFamily="34" charset="-122"/>
              </a:rPr>
              <a:t>、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ea typeface="微软雅黑" panose="020B0503020204020204" pitchFamily="34" charset="-122"/>
              </a:rPr>
              <a:t>三个分量组成，每个分量各占</a:t>
            </a:r>
            <a:r>
              <a:rPr lang="en-US" altLang="zh-CN" sz="2000" dirty="0"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ea typeface="微软雅黑" panose="020B0503020204020204" pitchFamily="34" charset="-122"/>
              </a:rPr>
              <a:t>位，每个像素共占</a:t>
            </a:r>
            <a:r>
              <a:rPr lang="en-US" altLang="zh-CN" sz="2000" dirty="0">
                <a:ea typeface="微软雅黑" panose="020B0503020204020204" pitchFamily="34" charset="-122"/>
              </a:rPr>
              <a:t>24</a:t>
            </a:r>
            <a:r>
              <a:rPr lang="zh-CN" altLang="en-US" sz="2000" dirty="0">
                <a:ea typeface="微软雅黑" panose="020B0503020204020204" pitchFamily="34" charset="-122"/>
              </a:rPr>
              <a:t>位。</a:t>
            </a:r>
          </a:p>
          <a:p>
            <a:pPr marL="0" lvl="1">
              <a:lnSpc>
                <a:spcPct val="125000"/>
              </a:lnSpc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ea typeface="微软雅黑" panose="020B0503020204020204" pitchFamily="34" charset="-122"/>
              </a:rPr>
              <a:t>）每个分量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ea typeface="微软雅黑" panose="020B0503020204020204" pitchFamily="34" charset="-122"/>
              </a:rPr>
              <a:t>、</a:t>
            </a:r>
            <a:r>
              <a:rPr lang="zh-CN" altLang="en-US" sz="2000" i="1" dirty="0">
                <a:ea typeface="微软雅黑" panose="020B0503020204020204" pitchFamily="34" charset="-122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ea typeface="微软雅黑" panose="020B0503020204020204" pitchFamily="34" charset="-122"/>
              </a:rPr>
              <a:t>、</a:t>
            </a:r>
            <a:r>
              <a:rPr lang="zh-CN" altLang="en-US" sz="2000" i="1" dirty="0">
                <a:ea typeface="微软雅黑" panose="020B0503020204020204" pitchFamily="34" charset="-122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ea typeface="微软雅黑" panose="020B0503020204020204" pitchFamily="34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0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ea typeface="微软雅黑" panose="020B0503020204020204" pitchFamily="34" charset="-122"/>
              </a:rPr>
              <a:t>的取值范围从</a:t>
            </a:r>
            <a:r>
              <a:rPr lang="en-US" altLang="zh-CN" sz="2000" dirty="0">
                <a:ea typeface="微软雅黑" panose="020B0503020204020204" pitchFamily="34" charset="-122"/>
              </a:rPr>
              <a:t>0~255</a:t>
            </a:r>
            <a:r>
              <a:rPr lang="zh-CN" altLang="en-US" sz="2000" dirty="0"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8" name="图片 10" descr="PI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530" y="2378819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641" y="2305151"/>
            <a:ext cx="11906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15506" y="2468013"/>
            <a:ext cx="8268572" cy="166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000" b="1" dirty="0">
                <a:ea typeface="微软雅黑" panose="020B0503020204020204" pitchFamily="34" charset="-122"/>
              </a:rPr>
              <a:t>伪彩色图像的特点</a:t>
            </a:r>
            <a:r>
              <a:rPr lang="zh-CN" altLang="en-US" sz="2000" dirty="0">
                <a:ea typeface="微软雅黑" panose="020B0503020204020204" pitchFamily="34" charset="-122"/>
              </a:rPr>
              <a:t>包括：</a:t>
            </a:r>
          </a:p>
          <a:p>
            <a:pPr marL="0" lvl="1" indent="457189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ea typeface="微软雅黑" panose="020B0503020204020204" pitchFamily="34" charset="-122"/>
              </a:rPr>
              <a:t>1</a:t>
            </a:r>
            <a:r>
              <a:rPr lang="zh-CN" altLang="en-US" dirty="0">
                <a:ea typeface="微软雅黑" panose="020B0503020204020204" pitchFamily="34" charset="-122"/>
              </a:rPr>
              <a:t>）其存储文件包含图像颜色表，该颜色表有</a:t>
            </a:r>
            <a:r>
              <a:rPr lang="en-US" altLang="zh-CN" dirty="0">
                <a:ea typeface="微软雅黑" panose="020B0503020204020204" pitchFamily="34" charset="-122"/>
              </a:rPr>
              <a:t>256</a:t>
            </a:r>
            <a:r>
              <a:rPr lang="zh-CN" altLang="en-US" dirty="0">
                <a:ea typeface="微软雅黑" panose="020B0503020204020204" pitchFamily="34" charset="-122"/>
              </a:rPr>
              <a:t>项，每一项由红、绿、蓝颜色分量组成，且红、绿、蓝颜色分量的值不全相等。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16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en-US" altLang="zh-CN" sz="1600" dirty="0">
                <a:ea typeface="微软雅黑" panose="020B0503020204020204" pitchFamily="34" charset="-122"/>
              </a:rPr>
              <a:t>(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6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600" dirty="0">
                <a:ea typeface="微软雅黑" panose="020B0503020204020204" pitchFamily="34" charset="-122"/>
              </a:rPr>
              <a:t>)</a:t>
            </a:r>
            <a:r>
              <a:rPr lang="en-US" altLang="en-US" sz="1600" i="1" dirty="0">
                <a:ea typeface="微软雅黑" panose="020B0503020204020204" pitchFamily="34" charset="-122"/>
              </a:rPr>
              <a:t>≠</a:t>
            </a:r>
            <a:r>
              <a:rPr lang="en-US" altLang="zh-CN" sz="1600" i="1" dirty="0">
                <a:ea typeface="微软雅黑" panose="020B0503020204020204" pitchFamily="34" charset="-122"/>
              </a:rPr>
              <a:t> 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16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1600" dirty="0">
                <a:ea typeface="微软雅黑" panose="020B0503020204020204" pitchFamily="34" charset="-122"/>
              </a:rPr>
              <a:t>(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6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600" dirty="0">
                <a:ea typeface="微软雅黑" panose="020B0503020204020204" pitchFamily="34" charset="-122"/>
              </a:rPr>
              <a:t>)</a:t>
            </a:r>
            <a:r>
              <a:rPr lang="en-US" altLang="en-US" sz="1600" i="1" dirty="0">
                <a:ea typeface="微软雅黑" panose="020B0503020204020204" pitchFamily="34" charset="-122"/>
              </a:rPr>
              <a:t>≠</a:t>
            </a:r>
            <a:r>
              <a:rPr lang="en-US" altLang="zh-CN" sz="1600" i="1" dirty="0">
                <a:ea typeface="微软雅黑" panose="020B0503020204020204" pitchFamily="34" charset="-122"/>
              </a:rPr>
              <a:t>  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1600" i="1" baseline="-25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1600" dirty="0">
                <a:ea typeface="微软雅黑" panose="020B0503020204020204" pitchFamily="34" charset="-122"/>
              </a:rPr>
              <a:t>(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1600" i="1" dirty="0" err="1">
                <a:ea typeface="微软雅黑" panose="020B0503020204020204" pitchFamily="34" charset="-122"/>
              </a:rPr>
              <a:t>,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1600" dirty="0">
                <a:ea typeface="微软雅黑" panose="020B0503020204020204" pitchFamily="34" charset="-122"/>
              </a:rPr>
              <a:t>)</a:t>
            </a:r>
          </a:p>
          <a:p>
            <a:pPr marL="0" lvl="1" indent="457189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ea typeface="微软雅黑" panose="020B0503020204020204" pitchFamily="34" charset="-122"/>
              </a:rPr>
              <a:t>2</a:t>
            </a:r>
            <a:r>
              <a:rPr lang="zh-CN" altLang="en-US" dirty="0">
                <a:ea typeface="微软雅黑" panose="020B0503020204020204" pitchFamily="34" charset="-122"/>
              </a:rPr>
              <a:t>）像素的像素值</a:t>
            </a:r>
            <a:r>
              <a:rPr lang="en-US" altLang="zh-CN" sz="16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ea typeface="微软雅黑" panose="020B0503020204020204" pitchFamily="34" charset="-122"/>
              </a:rPr>
              <a:t>(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i="1" dirty="0" err="1">
                <a:ea typeface="微软雅黑" panose="020B0503020204020204" pitchFamily="34" charset="-122"/>
              </a:rPr>
              <a:t>,</a:t>
            </a:r>
            <a:r>
              <a:rPr lang="en-US" altLang="zh-CN" sz="1600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ea typeface="微软雅黑" panose="020B0503020204020204" pitchFamily="34" charset="-122"/>
              </a:rPr>
              <a:t>)</a:t>
            </a:r>
            <a:r>
              <a:rPr lang="zh-CN" altLang="en-US" dirty="0">
                <a:ea typeface="微软雅黑" panose="020B0503020204020204" pitchFamily="34" charset="-122"/>
              </a:rPr>
              <a:t>是图像颜色表的表项入口地址。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-56339" y="3923306"/>
            <a:ext cx="11887199" cy="1470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solidFill>
                  <a:srgbClr val="327FB0"/>
                </a:solidFill>
                <a:ea typeface="微软雅黑" panose="020B0503020204020204" pitchFamily="34" charset="-122"/>
              </a:rPr>
              <a:t>伪彩色图像的分类：</a:t>
            </a:r>
            <a:r>
              <a:rPr lang="en-US" altLang="zh-CN" sz="2000" dirty="0">
                <a:ea typeface="微软雅黑" panose="020B0503020204020204" pitchFamily="34" charset="-122"/>
              </a:rPr>
              <a:t>256</a:t>
            </a:r>
            <a:r>
              <a:rPr lang="zh-CN" altLang="en-US" sz="2000" dirty="0">
                <a:ea typeface="微软雅黑" panose="020B0503020204020204" pitchFamily="34" charset="-122"/>
              </a:rPr>
              <a:t>色彩色图像</a:t>
            </a:r>
            <a:r>
              <a:rPr lang="en-US" altLang="zh-CN" sz="2000" dirty="0"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ea typeface="微软雅黑" panose="020B0503020204020204" pitchFamily="34" charset="-122"/>
              </a:rPr>
              <a:t>每个像素由</a:t>
            </a:r>
            <a:r>
              <a:rPr lang="en-US" altLang="zh-CN" sz="2000" dirty="0"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ea typeface="微软雅黑" panose="020B0503020204020204" pitchFamily="34" charset="-122"/>
              </a:rPr>
              <a:t>位组成，其值范围从</a:t>
            </a:r>
            <a:r>
              <a:rPr lang="en-US" altLang="zh-CN" sz="2000" dirty="0">
                <a:ea typeface="微软雅黑" panose="020B0503020204020204" pitchFamily="34" charset="-122"/>
              </a:rPr>
              <a:t>0~255</a:t>
            </a:r>
            <a:r>
              <a:rPr lang="zh-CN" altLang="en-US" sz="2000" dirty="0">
                <a:ea typeface="微软雅黑" panose="020B0503020204020204" pitchFamily="34" charset="-122"/>
              </a:rPr>
              <a:t>，表示</a:t>
            </a:r>
            <a:r>
              <a:rPr lang="en-US" altLang="zh-CN" sz="2000" dirty="0">
                <a:ea typeface="微软雅黑" panose="020B0503020204020204" pitchFamily="34" charset="-122"/>
              </a:rPr>
              <a:t>256</a:t>
            </a:r>
            <a:r>
              <a:rPr lang="zh-CN" altLang="en-US" sz="2000" dirty="0">
                <a:ea typeface="微软雅黑" panose="020B0503020204020204" pitchFamily="34" charset="-122"/>
              </a:rPr>
              <a:t>种不同的颜色。</a:t>
            </a:r>
            <a:r>
              <a:rPr lang="en-US" altLang="zh-CN" sz="2000" dirty="0">
                <a:ea typeface="微软雅黑" panose="020B0503020204020204" pitchFamily="34" charset="-122"/>
              </a:rPr>
              <a:t>256</a:t>
            </a:r>
            <a:r>
              <a:rPr lang="zh-CN" altLang="en-US" sz="2000" dirty="0">
                <a:ea typeface="微软雅黑" panose="020B0503020204020204" pitchFamily="34" charset="-122"/>
              </a:rPr>
              <a:t>色图像有照片效果，比较真实。</a:t>
            </a:r>
            <a:r>
              <a:rPr lang="en-US" altLang="zh-CN" sz="2000" dirty="0">
                <a:ea typeface="微软雅黑" panose="020B0503020204020204" pitchFamily="34" charset="-122"/>
              </a:rPr>
              <a:t>16</a:t>
            </a:r>
            <a:r>
              <a:rPr lang="zh-CN" altLang="en-US" sz="2000" dirty="0">
                <a:ea typeface="微软雅黑" panose="020B0503020204020204" pitchFamily="34" charset="-122"/>
              </a:rPr>
              <a:t>色彩色图像</a:t>
            </a:r>
            <a:r>
              <a:rPr lang="en-US" altLang="zh-CN" sz="2000" dirty="0"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ea typeface="微软雅黑" panose="020B0503020204020204" pitchFamily="34" charset="-122"/>
              </a:rPr>
              <a:t>每个像素由</a:t>
            </a:r>
            <a:r>
              <a:rPr lang="en-US" altLang="zh-CN" sz="2000" dirty="0"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ea typeface="微软雅黑" panose="020B0503020204020204" pitchFamily="34" charset="-122"/>
              </a:rPr>
              <a:t>位组成，其值范围从</a:t>
            </a:r>
            <a:r>
              <a:rPr lang="en-US" altLang="zh-CN" sz="2000" dirty="0">
                <a:ea typeface="微软雅黑" panose="020B0503020204020204" pitchFamily="34" charset="-122"/>
              </a:rPr>
              <a:t>0~15</a:t>
            </a:r>
            <a:r>
              <a:rPr lang="zh-CN" altLang="en-US" sz="2000" dirty="0">
                <a:ea typeface="微软雅黑" panose="020B0503020204020204" pitchFamily="34" charset="-122"/>
              </a:rPr>
              <a:t>，表示</a:t>
            </a:r>
            <a:r>
              <a:rPr lang="en-US" altLang="zh-CN" sz="2000" dirty="0">
                <a:ea typeface="微软雅黑" panose="020B0503020204020204" pitchFamily="34" charset="-122"/>
              </a:rPr>
              <a:t>16</a:t>
            </a:r>
            <a:r>
              <a:rPr lang="zh-CN" altLang="en-US" sz="2000" dirty="0">
                <a:ea typeface="微软雅黑" panose="020B0503020204020204" pitchFamily="34" charset="-122"/>
              </a:rPr>
              <a:t>种不同的颜色。</a:t>
            </a:r>
          </a:p>
        </p:txBody>
      </p:sp>
      <p:pic>
        <p:nvPicPr>
          <p:cNvPr id="24" name="Picture 4" descr="PIC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280" y="4702577"/>
            <a:ext cx="1824037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 descr="PIC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104" y="4702577"/>
            <a:ext cx="1824037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 descr="PIC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14" y="4702577"/>
            <a:ext cx="1824039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1723515" y="6161492"/>
            <a:ext cx="219356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(a) 24</a:t>
            </a:r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位真彩色图像</a:t>
            </a:r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4226479" y="6136190"/>
            <a:ext cx="219356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 256</a:t>
            </a:r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色彩色图像</a:t>
            </a:r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</a:t>
            </a: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6881251" y="6161491"/>
            <a:ext cx="219356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(c) 16</a:t>
            </a:r>
            <a:r>
              <a:rPr lang="zh-CN" altLang="en-US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色彩色图像</a:t>
            </a:r>
            <a:r>
              <a:rPr lang="en-US" altLang="zh-CN" sz="1400" b="1" dirty="0">
                <a:solidFill>
                  <a:srgbClr val="327F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3301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482910" y="1069561"/>
            <a:ext cx="3057959" cy="68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algn="l">
              <a:buFont typeface="Wingdings" panose="05000000000000000000" pitchFamily="2" charset="2"/>
              <a:buChar char="q"/>
            </a:pPr>
            <a:r>
              <a:rPr lang="zh-CN" altLang="en-US" sz="3200" b="1" dirty="0"/>
              <a:t>小测试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1755361"/>
            <a:ext cx="11143281" cy="58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125000"/>
              </a:lnSpc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一个高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6cm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的柱状物体在视网膜上的成像尺寸为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2mm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，试求物体距离人的距离。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55" y="2340245"/>
            <a:ext cx="9412928" cy="34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图像存储格式（自学）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90470" y="1212559"/>
            <a:ext cx="11418911" cy="830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77" lvl="1" indent="-457189" algn="l">
              <a:lnSpc>
                <a:spcPts val="3200"/>
              </a:lnSpc>
              <a:buFont typeface="Wingdings" panose="05000000000000000000" pitchFamily="2" charset="2"/>
              <a:buChar char="q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数字图像根据其不同特性，可分为两类：点阵图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又称光栅图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和矢量图</a:t>
            </a: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65763" y="1785027"/>
            <a:ext cx="11070076" cy="2738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algn="l">
              <a:buFont typeface="Wingdings" panose="05000000000000000000" pitchFamily="2" charset="2"/>
              <a:buChar char="q"/>
            </a:pPr>
            <a:r>
              <a:rPr lang="zh-CN" altLang="en-US" b="1" dirty="0"/>
              <a:t> 数字图像文件格式有很多种，不同的操作系统和应用软件常使用不同的图像文件格式。</a:t>
            </a:r>
            <a:endParaRPr lang="en-US" altLang="zh-CN" b="1" dirty="0"/>
          </a:p>
          <a:p>
            <a:pPr lvl="1" algn="l"/>
            <a:r>
              <a:rPr lang="en-US" altLang="zh-CN" sz="2100" dirty="0"/>
              <a:t>BMP</a:t>
            </a:r>
            <a:r>
              <a:rPr lang="zh-CN" altLang="en-US" sz="2100" dirty="0"/>
              <a:t>文件格式</a:t>
            </a:r>
          </a:p>
          <a:p>
            <a:pPr lvl="1" algn="l"/>
            <a:r>
              <a:rPr lang="en-US" altLang="zh-CN" sz="2100" dirty="0"/>
              <a:t>JPEG</a:t>
            </a:r>
            <a:r>
              <a:rPr lang="zh-CN" altLang="en-US" sz="2100" dirty="0"/>
              <a:t>文件格式</a:t>
            </a:r>
            <a:endParaRPr lang="en-US" altLang="zh-CN" sz="2100" dirty="0"/>
          </a:p>
          <a:p>
            <a:pPr lvl="1" algn="l"/>
            <a:r>
              <a:rPr lang="en-US" altLang="zh-CN" sz="2100" dirty="0"/>
              <a:t>TIFF</a:t>
            </a:r>
            <a:r>
              <a:rPr lang="zh-CN" altLang="en-US" sz="2100" dirty="0"/>
              <a:t>文件格式</a:t>
            </a:r>
          </a:p>
          <a:p>
            <a:pPr lvl="1" algn="l"/>
            <a:r>
              <a:rPr lang="en-US" altLang="zh-CN" sz="2100" dirty="0"/>
              <a:t>GIF</a:t>
            </a:r>
            <a:r>
              <a:rPr lang="zh-CN" altLang="en-US" sz="2100" dirty="0"/>
              <a:t>文件格式</a:t>
            </a:r>
            <a:endParaRPr lang="en-US" altLang="zh-CN" sz="2100" dirty="0"/>
          </a:p>
          <a:p>
            <a:pPr lvl="1" algn="l"/>
            <a:r>
              <a:rPr lang="en-US" altLang="zh-CN" sz="2100" dirty="0"/>
              <a:t>PNG</a:t>
            </a:r>
            <a:r>
              <a:rPr lang="zh-CN" altLang="en-US" sz="2100" dirty="0"/>
              <a:t>文件格式</a:t>
            </a:r>
          </a:p>
        </p:txBody>
      </p:sp>
    </p:spTree>
    <p:extLst>
      <p:ext uri="{BB962C8B-B14F-4D97-AF65-F5344CB8AC3E}">
        <p14:creationId xmlns:p14="http://schemas.microsoft.com/office/powerpoint/2010/main" val="14822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像素间的关系</a:t>
            </a:r>
            <a:endParaRPr lang="en-US" altLang="zh-CN" sz="4000" b="1" dirty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3987" y="1410524"/>
            <a:ext cx="6302691" cy="685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algn="l">
              <a:buFont typeface="Wingdings" panose="05000000000000000000" pitchFamily="2" charset="2"/>
              <a:buChar char="q"/>
            </a:pPr>
            <a:r>
              <a:rPr lang="zh-CN" altLang="en-US" sz="3800" b="1" dirty="0"/>
              <a:t> </a:t>
            </a:r>
            <a:r>
              <a:rPr lang="zh-CN" altLang="en-US" sz="3800" b="1" dirty="0" smtClean="0"/>
              <a:t>见   </a:t>
            </a:r>
            <a:r>
              <a:rPr lang="zh-CN" altLang="en-US" sz="3200" b="1" dirty="0" smtClean="0"/>
              <a:t>数</a:t>
            </a:r>
            <a:r>
              <a:rPr lang="zh-CN" altLang="en-US" sz="3200" b="1" dirty="0"/>
              <a:t>字图像处理基础</a:t>
            </a:r>
            <a:r>
              <a:rPr lang="en-US" altLang="zh-CN" sz="3200" b="1" dirty="0"/>
              <a:t>(</a:t>
            </a:r>
            <a:r>
              <a:rPr lang="zh-CN" altLang="en-US" sz="3200" b="1" dirty="0"/>
              <a:t>续</a:t>
            </a:r>
            <a:r>
              <a:rPr lang="en-US" altLang="zh-CN" sz="3200" b="1" dirty="0" smtClean="0"/>
              <a:t>).</a:t>
            </a:r>
            <a:r>
              <a:rPr lang="en-US" altLang="zh-CN" sz="3200" b="1" dirty="0" err="1" smtClean="0"/>
              <a:t>ppt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1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186004" y="1511459"/>
            <a:ext cx="10967529" cy="117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小孔成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像原理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pPr algn="just" latinLnBrk="1">
              <a:spcAft>
                <a:spcPts val="1200"/>
              </a:spcAft>
            </a:pPr>
            <a:r>
              <a:rPr lang="en-US" altLang="zh-CN" sz="2000" dirty="0" smtClean="0">
                <a:ea typeface="微软雅黑" panose="020B0503020204020204" pitchFamily="34" charset="-122"/>
              </a:rPr>
              <a:t>   </a:t>
            </a:r>
            <a:r>
              <a:rPr lang="zh-CN" altLang="zh-CN" sz="2000" dirty="0" smtClean="0">
                <a:ea typeface="微软雅黑" panose="020B0503020204020204" pitchFamily="34" charset="-122"/>
              </a:rPr>
              <a:t>小</a:t>
            </a:r>
            <a:r>
              <a:rPr lang="zh-CN" altLang="zh-CN" sz="2000" dirty="0">
                <a:ea typeface="微软雅黑" panose="020B0503020204020204" pitchFamily="34" charset="-122"/>
              </a:rPr>
              <a:t>孔原理，透镜</a:t>
            </a:r>
            <a:r>
              <a:rPr lang="en-US" altLang="zh-CN" sz="2000" dirty="0"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ea typeface="微软雅黑" panose="020B0503020204020204" pitchFamily="34" charset="-122"/>
              </a:rPr>
              <a:t>公元前</a:t>
            </a:r>
            <a:r>
              <a:rPr lang="en-US" altLang="zh-CN" sz="2000" dirty="0">
                <a:ea typeface="微软雅黑" panose="020B0503020204020204" pitchFamily="34" charset="-122"/>
              </a:rPr>
              <a:t>400-500</a:t>
            </a:r>
            <a:r>
              <a:rPr lang="zh-CN" altLang="en-US" sz="2000" dirty="0">
                <a:ea typeface="微软雅黑" panose="020B0503020204020204" pitchFamily="34" charset="-122"/>
              </a:rPr>
              <a:t>年，</a:t>
            </a:r>
            <a:r>
              <a:rPr lang="zh-CN" altLang="zh-CN" sz="2000" dirty="0">
                <a:ea typeface="微软雅黑" panose="020B0503020204020204" pitchFamily="34" charset="-122"/>
              </a:rPr>
              <a:t>墨子和他的学生做了世界上第一个小孔成倒像的实验。</a:t>
            </a:r>
            <a:r>
              <a:rPr lang="zh-CN" altLang="en-US" sz="2000" dirty="0">
                <a:ea typeface="微软雅黑" panose="020B0503020204020204" pitchFamily="34" charset="-122"/>
              </a:rPr>
              <a:t>古希腊哲学家</a:t>
            </a:r>
            <a:r>
              <a:rPr lang="zh-CN" altLang="en-US" sz="2000" dirty="0">
                <a:ea typeface="微软雅黑" panose="020B0503020204020204" pitchFamily="34" charset="-122"/>
                <a:hlinkClick r:id="rId3"/>
              </a:rPr>
              <a:t>亚里士多德</a:t>
            </a:r>
            <a:r>
              <a:rPr lang="zh-CN" altLang="en-US" sz="2000" dirty="0">
                <a:ea typeface="微软雅黑" panose="020B0503020204020204" pitchFamily="34" charset="-122"/>
              </a:rPr>
              <a:t>和数学家</a:t>
            </a:r>
            <a:r>
              <a:rPr lang="zh-CN" altLang="en-US" sz="2000" dirty="0">
                <a:ea typeface="微软雅黑" panose="020B0503020204020204" pitchFamily="34" charset="-122"/>
                <a:hlinkClick r:id="rId4"/>
              </a:rPr>
              <a:t>欧几里德</a:t>
            </a:r>
            <a:r>
              <a:rPr lang="zh-CN" altLang="en-US" sz="2000" dirty="0">
                <a:ea typeface="微软雅黑" panose="020B0503020204020204" pitchFamily="34" charset="-122"/>
              </a:rPr>
              <a:t>公元前</a:t>
            </a:r>
            <a:r>
              <a:rPr lang="en-US" altLang="zh-CN" sz="2000" dirty="0">
                <a:ea typeface="微软雅黑" panose="020B0503020204020204" pitchFamily="34" charset="-122"/>
              </a:rPr>
              <a:t>200-300</a:t>
            </a:r>
            <a:r>
              <a:rPr lang="zh-CN" altLang="en-US" sz="2000" dirty="0">
                <a:ea typeface="微软雅黑" panose="020B0503020204020204" pitchFamily="34" charset="-122"/>
              </a:rPr>
              <a:t>年也有同样的论述。</a:t>
            </a:r>
          </a:p>
        </p:txBody>
      </p:sp>
      <p:grpSp>
        <p:nvGrpSpPr>
          <p:cNvPr id="10" name="组合 14"/>
          <p:cNvGrpSpPr/>
          <p:nvPr/>
        </p:nvGrpSpPr>
        <p:grpSpPr>
          <a:xfrm>
            <a:off x="1415038" y="3593046"/>
            <a:ext cx="2664296" cy="2123689"/>
            <a:chOff x="611560" y="3033502"/>
            <a:chExt cx="5616624" cy="2699753"/>
          </a:xfrm>
        </p:grpSpPr>
        <p:grpSp>
          <p:nvGrpSpPr>
            <p:cNvPr id="13" name="组合 5"/>
            <p:cNvGrpSpPr/>
            <p:nvPr/>
          </p:nvGrpSpPr>
          <p:grpSpPr>
            <a:xfrm>
              <a:off x="611560" y="3033502"/>
              <a:ext cx="5544616" cy="2699753"/>
              <a:chOff x="0" y="0"/>
              <a:chExt cx="4689634" cy="1602105"/>
            </a:xfrm>
          </p:grpSpPr>
          <p:pic>
            <p:nvPicPr>
              <p:cNvPr id="15" name="图片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188085" cy="16021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图片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4293394" y="721519"/>
                <a:ext cx="396240" cy="53403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" name="组合 8"/>
              <p:cNvGrpSpPr/>
              <p:nvPr/>
            </p:nvGrpSpPr>
            <p:grpSpPr>
              <a:xfrm>
                <a:off x="3410643" y="521522"/>
                <a:ext cx="353852" cy="957235"/>
                <a:chOff x="67368" y="14315"/>
                <a:chExt cx="353852" cy="957235"/>
              </a:xfrm>
            </p:grpSpPr>
            <p:sp>
              <p:nvSpPr>
                <p:cNvPr id="20" name="任意多边形 11"/>
                <p:cNvSpPr/>
                <p:nvPr/>
              </p:nvSpPr>
              <p:spPr>
                <a:xfrm flipH="1">
                  <a:off x="67368" y="14315"/>
                  <a:ext cx="353852" cy="957235"/>
                </a:xfrm>
                <a:custGeom>
                  <a:avLst/>
                  <a:gdLst>
                    <a:gd name="connsiteX0" fmla="*/ 28575 w 392907"/>
                    <a:gd name="connsiteY0" fmla="*/ 178594 h 971550"/>
                    <a:gd name="connsiteX1" fmla="*/ 0 w 392907"/>
                    <a:gd name="connsiteY1" fmla="*/ 971550 h 971550"/>
                    <a:gd name="connsiteX2" fmla="*/ 378619 w 392907"/>
                    <a:gd name="connsiteY2" fmla="*/ 692944 h 971550"/>
                    <a:gd name="connsiteX3" fmla="*/ 392907 w 392907"/>
                    <a:gd name="connsiteY3" fmla="*/ 0 h 971550"/>
                    <a:gd name="connsiteX4" fmla="*/ 28575 w 392907"/>
                    <a:gd name="connsiteY4" fmla="*/ 178594 h 971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2907" h="971550">
                      <a:moveTo>
                        <a:pt x="28575" y="178594"/>
                      </a:moveTo>
                      <a:lnTo>
                        <a:pt x="0" y="971550"/>
                      </a:lnTo>
                      <a:lnTo>
                        <a:pt x="378619" y="692944"/>
                      </a:lnTo>
                      <a:lnTo>
                        <a:pt x="392907" y="0"/>
                      </a:lnTo>
                      <a:lnTo>
                        <a:pt x="28575" y="178594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椭圆 12"/>
                <p:cNvSpPr/>
                <p:nvPr/>
              </p:nvSpPr>
              <p:spPr>
                <a:xfrm>
                  <a:off x="171450" y="342900"/>
                  <a:ext cx="78581" cy="16430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18" name="直接连接符 9"/>
              <p:cNvCxnSpPr/>
              <p:nvPr/>
            </p:nvCxnSpPr>
            <p:spPr>
              <a:xfrm>
                <a:off x="657225" y="64294"/>
                <a:ext cx="3829050" cy="1171575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0"/>
              <p:cNvCxnSpPr/>
              <p:nvPr/>
            </p:nvCxnSpPr>
            <p:spPr>
              <a:xfrm flipV="1">
                <a:off x="592931" y="735807"/>
                <a:ext cx="3893344" cy="835818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4" name="任意多边形 13"/>
            <p:cNvSpPr/>
            <p:nvPr/>
          </p:nvSpPr>
          <p:spPr>
            <a:xfrm flipH="1">
              <a:off x="5652120" y="3868501"/>
              <a:ext cx="576064" cy="1748836"/>
            </a:xfrm>
            <a:custGeom>
              <a:avLst/>
              <a:gdLst>
                <a:gd name="connsiteX0" fmla="*/ 28575 w 392907"/>
                <a:gd name="connsiteY0" fmla="*/ 178594 h 971550"/>
                <a:gd name="connsiteX1" fmla="*/ 0 w 392907"/>
                <a:gd name="connsiteY1" fmla="*/ 971550 h 971550"/>
                <a:gd name="connsiteX2" fmla="*/ 378619 w 392907"/>
                <a:gd name="connsiteY2" fmla="*/ 692944 h 971550"/>
                <a:gd name="connsiteX3" fmla="*/ 392907 w 392907"/>
                <a:gd name="connsiteY3" fmla="*/ 0 h 971550"/>
                <a:gd name="connsiteX4" fmla="*/ 28575 w 392907"/>
                <a:gd name="connsiteY4" fmla="*/ 178594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7" h="971550">
                  <a:moveTo>
                    <a:pt x="28575" y="178594"/>
                  </a:moveTo>
                  <a:lnTo>
                    <a:pt x="0" y="971550"/>
                  </a:lnTo>
                  <a:lnTo>
                    <a:pt x="378619" y="692944"/>
                  </a:lnTo>
                  <a:lnTo>
                    <a:pt x="392907" y="0"/>
                  </a:lnTo>
                  <a:lnTo>
                    <a:pt x="28575" y="178594"/>
                  </a:lnTo>
                  <a:close/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22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75" y="3655221"/>
            <a:ext cx="3757745" cy="21293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27346" y="2867186"/>
            <a:ext cx="7302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“景到，在午有端，与景长。说在端。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墨经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89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186004" y="1511459"/>
            <a:ext cx="6706426" cy="117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dirty="0" smtClean="0">
                <a:ea typeface="微软雅黑" panose="020B0503020204020204" pitchFamily="34" charset="-122"/>
              </a:rPr>
              <a:t>生物视觉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   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000" dirty="0" smtClean="0">
                <a:solidFill>
                  <a:srgbClr val="C00000"/>
                </a:solidFill>
              </a:rPr>
              <a:t>      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类通过眼睛看世界，在视网膜上成像，通过改变眼睛各项参数，清晰感知场景内容。</a:t>
            </a:r>
          </a:p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endParaRPr lang="zh-CN" altLang="zh-CN" sz="2000" dirty="0" smtClean="0">
              <a:ea typeface="微软雅黑" panose="020B0503020204020204" pitchFamily="34" charset="-122"/>
            </a:endParaRPr>
          </a:p>
        </p:txBody>
      </p:sp>
      <p:pic>
        <p:nvPicPr>
          <p:cNvPr id="23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7212">
            <a:off x="4512789" y="2720630"/>
            <a:ext cx="2544868" cy="3825423"/>
          </a:xfrm>
          <a:prstGeom prst="rect">
            <a:avLst/>
          </a:prstGeom>
        </p:spPr>
      </p:pic>
      <p:grpSp>
        <p:nvGrpSpPr>
          <p:cNvPr id="24" name="组合 5"/>
          <p:cNvGrpSpPr/>
          <p:nvPr/>
        </p:nvGrpSpPr>
        <p:grpSpPr>
          <a:xfrm>
            <a:off x="7677236" y="841623"/>
            <a:ext cx="3856448" cy="3146468"/>
            <a:chOff x="609600" y="1680709"/>
            <a:chExt cx="6827838" cy="4339091"/>
          </a:xfrm>
        </p:grpSpPr>
        <p:sp>
          <p:nvSpPr>
            <p:cNvPr id="25" name="Oval 3"/>
            <p:cNvSpPr>
              <a:spLocks noChangeArrowheads="1"/>
            </p:cNvSpPr>
            <p:nvPr/>
          </p:nvSpPr>
          <p:spPr bwMode="auto">
            <a:xfrm>
              <a:off x="3505201" y="2743200"/>
              <a:ext cx="762000" cy="76199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4191000" y="2590800"/>
              <a:ext cx="381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>
              <a:off x="4419600" y="3124200"/>
              <a:ext cx="2286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6"/>
            <p:cNvSpPr>
              <a:spLocks noChangeShapeType="1"/>
            </p:cNvSpPr>
            <p:nvPr/>
          </p:nvSpPr>
          <p:spPr bwMode="auto">
            <a:xfrm>
              <a:off x="4191000" y="3352800"/>
              <a:ext cx="381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7"/>
            <p:cNvSpPr>
              <a:spLocks noChangeShapeType="1"/>
            </p:cNvSpPr>
            <p:nvPr/>
          </p:nvSpPr>
          <p:spPr bwMode="auto">
            <a:xfrm>
              <a:off x="3886200" y="3581400"/>
              <a:ext cx="762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 flipH="1">
              <a:off x="3352800" y="3581400"/>
              <a:ext cx="304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 flipH="1">
              <a:off x="2971800" y="33528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H="1" flipV="1">
              <a:off x="2971800" y="2971800"/>
              <a:ext cx="457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 flipH="1" flipV="1">
              <a:off x="3276600" y="2514600"/>
              <a:ext cx="2286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 flipV="1">
              <a:off x="3886200" y="2209800"/>
              <a:ext cx="76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Text Box 13"/>
            <p:cNvSpPr txBox="1">
              <a:spLocks noChangeArrowheads="1"/>
            </p:cNvSpPr>
            <p:nvPr/>
          </p:nvSpPr>
          <p:spPr bwMode="auto">
            <a:xfrm>
              <a:off x="3343387" y="1680709"/>
              <a:ext cx="1144329" cy="50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solidFill>
                    <a:schemeClr val="hlink"/>
                  </a:solidFill>
                  <a:ea typeface="新細明體" charset="0"/>
                  <a:cs typeface="新細明體" charset="0"/>
                </a:rPr>
                <a:t>光源</a:t>
              </a:r>
              <a:endParaRPr kumimoji="1" lang="en-US" altLang="zh-TW" dirty="0">
                <a:ea typeface="新細明體" charset="0"/>
                <a:cs typeface="新細明體" charset="0"/>
              </a:endParaRPr>
            </a:p>
          </p:txBody>
        </p:sp>
        <p:pic>
          <p:nvPicPr>
            <p:cNvPr id="36" name="Picture 14" descr="NA01441_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581401"/>
              <a:ext cx="1493838" cy="168592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 Box 15"/>
            <p:cNvSpPr txBox="1">
              <a:spLocks noChangeArrowheads="1"/>
            </p:cNvSpPr>
            <p:nvPr/>
          </p:nvSpPr>
          <p:spPr bwMode="auto">
            <a:xfrm>
              <a:off x="6003925" y="2928937"/>
              <a:ext cx="1144329" cy="50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ea typeface="新細明體" charset="0"/>
                  <a:cs typeface="新細明體" charset="0"/>
                </a:rPr>
                <a:t>景物</a:t>
              </a:r>
              <a:endParaRPr kumimoji="1" lang="en-US" altLang="zh-TW" dirty="0">
                <a:ea typeface="新細明體" charset="0"/>
                <a:cs typeface="新細明體" charset="0"/>
              </a:endParaRPr>
            </a:p>
          </p:txBody>
        </p:sp>
        <p:sp>
          <p:nvSpPr>
            <p:cNvPr id="38" name="Line 16"/>
            <p:cNvSpPr>
              <a:spLocks noChangeShapeType="1"/>
            </p:cNvSpPr>
            <p:nvPr/>
          </p:nvSpPr>
          <p:spPr bwMode="auto">
            <a:xfrm flipH="1">
              <a:off x="2209800" y="3962400"/>
              <a:ext cx="762000" cy="121920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>
              <a:off x="4572000" y="3733800"/>
              <a:ext cx="1143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 flipH="1">
              <a:off x="2514600" y="4724400"/>
              <a:ext cx="3124200" cy="68580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Text Box 19"/>
            <p:cNvSpPr txBox="1">
              <a:spLocks noChangeArrowheads="1"/>
            </p:cNvSpPr>
            <p:nvPr/>
          </p:nvSpPr>
          <p:spPr bwMode="auto">
            <a:xfrm>
              <a:off x="3794124" y="5138738"/>
              <a:ext cx="1144329" cy="509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dirty="0" smtClean="0">
                  <a:solidFill>
                    <a:schemeClr val="hlink"/>
                  </a:solidFill>
                  <a:ea typeface="新細明體" charset="0"/>
                  <a:cs typeface="新細明體" charset="0"/>
                </a:rPr>
                <a:t>反射</a:t>
              </a:r>
              <a:endParaRPr kumimoji="1" lang="en-US" altLang="zh-TW" dirty="0">
                <a:solidFill>
                  <a:schemeClr val="hlink"/>
                </a:solidFill>
                <a:ea typeface="新細明體" charset="0"/>
                <a:cs typeface="新細明體" charset="0"/>
              </a:endParaRPr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 flipH="1">
              <a:off x="685800" y="5410200"/>
              <a:ext cx="457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21"/>
            <p:cNvSpPr>
              <a:spLocks noChangeShapeType="1"/>
            </p:cNvSpPr>
            <p:nvPr/>
          </p:nvSpPr>
          <p:spPr bwMode="auto">
            <a:xfrm>
              <a:off x="609600" y="601980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914400" y="5715000"/>
              <a:ext cx="304800" cy="304800"/>
            </a:xfrm>
            <a:custGeom>
              <a:avLst/>
              <a:gdLst>
                <a:gd name="T0" fmla="*/ 0 w 192"/>
                <a:gd name="T1" fmla="*/ 0 h 192"/>
                <a:gd name="T2" fmla="*/ 144 w 192"/>
                <a:gd name="T3" fmla="*/ 48 h 192"/>
                <a:gd name="T4" fmla="*/ 192 w 192"/>
                <a:gd name="T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192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84" y="136"/>
                    <a:pt x="192" y="19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70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97" y="3280701"/>
            <a:ext cx="33496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669769" y="4952586"/>
            <a:ext cx="27844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人眼球的断面图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213989" y="1556428"/>
            <a:ext cx="10967529" cy="329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人眼球的断面图，这可看作一个光学系统的光路图</a:t>
            </a:r>
          </a:p>
          <a:p>
            <a:pPr marL="342891" lvl="1" indent="-34289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人的眼睛是人类视觉系统的重要组成部分，是实现光学过程的物理基础。眼睛是一个平均直径约为</a:t>
            </a:r>
            <a:r>
              <a:rPr lang="en-US" altLang="zh-CN" sz="2000" dirty="0">
                <a:ea typeface="微软雅黑" panose="020B0503020204020204" pitchFamily="34" charset="-122"/>
              </a:rPr>
              <a:t>20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</a:t>
            </a:r>
            <a:r>
              <a:rPr lang="zh-CN" altLang="en-US" sz="2000" dirty="0">
                <a:ea typeface="微软雅黑" panose="020B0503020204020204" pitchFamily="34" charset="-122"/>
              </a:rPr>
              <a:t>的球体。晶状体（</a:t>
            </a:r>
            <a:r>
              <a:rPr lang="en-US" altLang="zh-CN" sz="2000" dirty="0">
                <a:ea typeface="微软雅黑" panose="020B0503020204020204" pitchFamily="34" charset="-122"/>
              </a:rPr>
              <a:t>lens</a:t>
            </a:r>
            <a:r>
              <a:rPr lang="zh-CN" altLang="en-US" sz="2000" dirty="0">
                <a:ea typeface="微软雅黑" panose="020B0503020204020204" pitchFamily="34" charset="-122"/>
              </a:rPr>
              <a:t>）对应于照相机的镜头。晶状体前的瞳孔（</a:t>
            </a:r>
            <a:r>
              <a:rPr lang="en-US" altLang="zh-CN" sz="2000" dirty="0">
                <a:ea typeface="微软雅黑" panose="020B0503020204020204" pitchFamily="34" charset="-122"/>
              </a:rPr>
              <a:t>pupil</a:t>
            </a:r>
            <a:r>
              <a:rPr lang="zh-CN" altLang="en-US" sz="2000" dirty="0">
                <a:ea typeface="微软雅黑" panose="020B0503020204020204" pitchFamily="34" charset="-122"/>
              </a:rPr>
              <a:t>）对应于照相机的光圈。视网膜（</a:t>
            </a:r>
            <a:r>
              <a:rPr lang="en-US" altLang="zh-CN" sz="2000" dirty="0">
                <a:ea typeface="微软雅黑" panose="020B0503020204020204" pitchFamily="34" charset="-122"/>
              </a:rPr>
              <a:t>retina</a:t>
            </a:r>
            <a:r>
              <a:rPr lang="zh-CN" altLang="en-US" sz="2000" dirty="0">
                <a:ea typeface="微软雅黑" panose="020B0503020204020204" pitchFamily="34" charset="-122"/>
              </a:rPr>
              <a:t>）对应于照相机的胶片，是含有光感受器和神经组织网络的薄膜。</a:t>
            </a:r>
          </a:p>
        </p:txBody>
      </p:sp>
    </p:spTree>
    <p:extLst>
      <p:ext uri="{BB962C8B-B14F-4D97-AF65-F5344CB8AC3E}">
        <p14:creationId xmlns:p14="http://schemas.microsoft.com/office/powerpoint/2010/main" val="2875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332409" y="1426437"/>
            <a:ext cx="8597747" cy="489421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物体在视网膜上成像尺寸的计算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20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20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20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14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14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en-US" altLang="zh-CN" sz="1400" dirty="0"/>
          </a:p>
          <a:p>
            <a:pPr marL="0" indent="457189" eaLnBrk="1" hangingPunct="1">
              <a:lnSpc>
                <a:spcPct val="125000"/>
              </a:lnSpc>
              <a:buNone/>
              <a:defRPr/>
            </a:pPr>
            <a:endParaRPr lang="zh-CN" altLang="en-US" sz="1400" dirty="0"/>
          </a:p>
          <a:p>
            <a:pPr lvl="1" eaLnBrk="1" hangingPunct="1">
              <a:lnSpc>
                <a:spcPct val="125000"/>
              </a:lnSpc>
              <a:defRPr/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为物体的高度；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defRPr/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为物体距离观察者的距离；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defRPr/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为晶状体聚焦中心和视网膜间的距离；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5000"/>
              </a:lnSpc>
              <a:defRPr/>
            </a:pPr>
            <a:r>
              <a:rPr lang="en-US" altLang="zh-CN" sz="18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为物体在视网膜上的成像尺寸。</a:t>
            </a:r>
          </a:p>
        </p:txBody>
      </p:sp>
      <p:pic>
        <p:nvPicPr>
          <p:cNvPr id="13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417" y="1938247"/>
            <a:ext cx="6916739" cy="25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02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包括“视”过程和“觉”过程。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09" y="1487533"/>
            <a:ext cx="10671523" cy="479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44" indent="-285744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由几何学原理可知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  <a:p>
            <a:pPr marL="0" lvl="2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晶状体的屈光能力从最小变到最大时，晶状体聚焦中心和视网膜间的距离可以从约</a:t>
            </a:r>
            <a:r>
              <a:rPr lang="en-US" altLang="zh-CN" dirty="0">
                <a:ea typeface="微软雅黑" panose="020B0503020204020204" pitchFamily="34" charset="-122"/>
              </a:rPr>
              <a:t>17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mm</a:t>
            </a:r>
            <a:r>
              <a:rPr lang="zh-CN" altLang="en-US" dirty="0">
                <a:ea typeface="微软雅黑" panose="020B0503020204020204" pitchFamily="34" charset="-122"/>
              </a:rPr>
              <a:t>变到约</a:t>
            </a:r>
            <a:r>
              <a:rPr lang="en-US" altLang="zh-CN" dirty="0">
                <a:ea typeface="微软雅黑" panose="020B0503020204020204" pitchFamily="34" charset="-122"/>
              </a:rPr>
              <a:t>14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mm</a:t>
            </a:r>
            <a:r>
              <a:rPr lang="zh-CN" altLang="en-US" dirty="0">
                <a:ea typeface="微软雅黑" panose="020B0503020204020204" pitchFamily="34" charset="-122"/>
              </a:rPr>
              <a:t>。故</a:t>
            </a:r>
            <a:r>
              <a:rPr lang="en-US" altLang="zh-CN" dirty="0">
                <a:ea typeface="微软雅黑" panose="020B0503020204020204" pitchFamily="34" charset="-122"/>
              </a:rPr>
              <a:t>L</a:t>
            </a:r>
            <a:r>
              <a:rPr lang="zh-CN" altLang="en-US" dirty="0">
                <a:ea typeface="微软雅黑" panose="020B0503020204020204" pitchFamily="34" charset="-122"/>
              </a:rPr>
              <a:t>的取值范围为：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lvl="2" algn="r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  <a:p>
            <a:pPr marL="285744" lvl="2" indent="-285744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注意：当眼睛聚焦在一个</a:t>
            </a:r>
            <a:r>
              <a:rPr lang="en-US" altLang="zh-CN" dirty="0">
                <a:ea typeface="微软雅黑" panose="020B0503020204020204" pitchFamily="34" charset="-122"/>
              </a:rPr>
              <a:t>3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以外的物体时，晶状体具有最小的屈光能力，即晶状体聚焦中心和视网膜间的距离为约</a:t>
            </a:r>
            <a:r>
              <a:rPr lang="en-US" altLang="zh-CN" dirty="0">
                <a:ea typeface="微软雅黑" panose="020B0503020204020204" pitchFamily="34" charset="-122"/>
              </a:rPr>
              <a:t>17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mm</a:t>
            </a:r>
            <a:r>
              <a:rPr lang="zh-CN" altLang="en-US" dirty="0">
                <a:ea typeface="微软雅黑" panose="020B0503020204020204" pitchFamily="34" charset="-122"/>
              </a:rPr>
              <a:t>。当眼睛聚焦在一个</a:t>
            </a:r>
            <a:r>
              <a:rPr lang="en-US" altLang="zh-CN" dirty="0">
                <a:ea typeface="微软雅黑" panose="020B0503020204020204" pitchFamily="34" charset="-122"/>
              </a:rPr>
              <a:t>3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以内的物体时，晶状体具有最大的屈光能力，即晶状体聚焦中心和视网膜间的距离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dirty="0">
                <a:ea typeface="微软雅黑" panose="020B0503020204020204" pitchFamily="34" charset="-122"/>
              </a:rPr>
              <a:t>约为</a:t>
            </a:r>
            <a:r>
              <a:rPr lang="en-US" altLang="zh-CN" dirty="0">
                <a:ea typeface="微软雅黑" panose="020B0503020204020204" pitchFamily="34" charset="-122"/>
              </a:rPr>
              <a:t>14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mm</a:t>
            </a:r>
            <a:r>
              <a:rPr lang="zh-CN" altLang="en-US" dirty="0">
                <a:ea typeface="微软雅黑" panose="020B0503020204020204" pitchFamily="34" charset="-122"/>
              </a:rPr>
              <a:t>。</a:t>
            </a:r>
          </a:p>
          <a:p>
            <a:pPr marL="742932" lvl="2" indent="-285744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如果观察者看一个相距</a:t>
            </a:r>
            <a:r>
              <a:rPr lang="en-US" altLang="zh-CN" dirty="0">
                <a:ea typeface="微软雅黑" panose="020B0503020204020204" pitchFamily="34" charset="-122"/>
              </a:rPr>
              <a:t>50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高</a:t>
            </a:r>
            <a:r>
              <a:rPr lang="en-US" altLang="zh-CN" dirty="0">
                <a:ea typeface="微软雅黑" panose="020B0503020204020204" pitchFamily="34" charset="-122"/>
              </a:rPr>
              <a:t>10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的柱状物体，则物体在视网膜上的成像尺寸为：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lvl="1">
              <a:lnSpc>
                <a:spcPct val="125000"/>
              </a:lnSpc>
              <a:defRPr/>
            </a:pPr>
            <a:endParaRPr lang="en-US" altLang="zh-CN" dirty="0">
              <a:ea typeface="微软雅黑" panose="020B0503020204020204" pitchFamily="34" charset="-122"/>
            </a:endParaRPr>
          </a:p>
          <a:p>
            <a:pPr marL="0" lvl="1">
              <a:lnSpc>
                <a:spcPct val="125000"/>
              </a:lnSpc>
              <a:defRPr/>
            </a:pPr>
            <a:endParaRPr lang="en-US" altLang="zh-CN" dirty="0">
              <a:ea typeface="微软雅黑" panose="020B0503020204020204" pitchFamily="34" charset="-122"/>
            </a:endParaRPr>
          </a:p>
          <a:p>
            <a:pPr marL="742932" lvl="2" indent="-285744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如果观察者看一个相距</a:t>
            </a:r>
            <a:r>
              <a:rPr lang="en-US" altLang="zh-CN" dirty="0">
                <a:ea typeface="微软雅黑" panose="020B0503020204020204" pitchFamily="34" charset="-122"/>
              </a:rPr>
              <a:t>2m</a:t>
            </a:r>
            <a:r>
              <a:rPr lang="zh-CN" altLang="en-US" dirty="0">
                <a:ea typeface="微软雅黑" panose="020B0503020204020204" pitchFamily="34" charset="-122"/>
              </a:rPr>
              <a:t>高</a:t>
            </a:r>
            <a:r>
              <a:rPr lang="en-US" altLang="zh-CN" dirty="0">
                <a:ea typeface="微软雅黑" panose="020B0503020204020204" pitchFamily="34" charset="-122"/>
              </a:rPr>
              <a:t>1m</a:t>
            </a:r>
            <a:r>
              <a:rPr lang="zh-CN" altLang="en-US" dirty="0">
                <a:ea typeface="微软雅黑" panose="020B0503020204020204" pitchFamily="34" charset="-122"/>
              </a:rPr>
              <a:t>的柱状物体，则物体在视网膜上的成像尺寸为：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graphicFrame>
        <p:nvGraphicFramePr>
          <p:cNvPr id="12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778318"/>
              </p:ext>
            </p:extLst>
          </p:nvPr>
        </p:nvGraphicFramePr>
        <p:xfrm>
          <a:off x="4020060" y="1587116"/>
          <a:ext cx="6191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4" r:id="rId4" imgW="431613" imgH="393529" progId="Equation.DSMT4">
                  <p:embed/>
                </p:oleObj>
              </mc:Choice>
              <mc:Fallback>
                <p:oleObj r:id="rId4" imgW="431613" imgH="393529" progId="Equation.DSMT4">
                  <p:embed/>
                  <p:pic>
                    <p:nvPicPr>
                      <p:cNvPr id="29706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0060" y="1587116"/>
                        <a:ext cx="61912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904350"/>
              </p:ext>
            </p:extLst>
          </p:nvPr>
        </p:nvGraphicFramePr>
        <p:xfrm>
          <a:off x="4329622" y="2722166"/>
          <a:ext cx="1704975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5" r:id="rId6" imgW="1180588" imgH="177723" progId="Equation.DSMT4">
                  <p:embed/>
                </p:oleObj>
              </mc:Choice>
              <mc:Fallback>
                <p:oleObj r:id="rId6" imgW="1180588" imgH="177723" progId="Equation.DSMT4">
                  <p:embed/>
                  <p:pic>
                    <p:nvPicPr>
                      <p:cNvPr id="29704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9622" y="2722166"/>
                        <a:ext cx="1704975" cy="260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26853"/>
              </p:ext>
            </p:extLst>
          </p:nvPr>
        </p:nvGraphicFramePr>
        <p:xfrm>
          <a:off x="4639185" y="4617861"/>
          <a:ext cx="306387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6" r:id="rId8" imgW="2120900" imgH="393700" progId="Equation.DSMT4">
                  <p:embed/>
                </p:oleObj>
              </mc:Choice>
              <mc:Fallback>
                <p:oleObj r:id="rId8" imgW="2120900" imgH="393700" progId="Equation.DSMT4">
                  <p:embed/>
                  <p:pic>
                    <p:nvPicPr>
                      <p:cNvPr id="2970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9185" y="4617861"/>
                        <a:ext cx="306387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575188"/>
              </p:ext>
            </p:extLst>
          </p:nvPr>
        </p:nvGraphicFramePr>
        <p:xfrm>
          <a:off x="4639185" y="5607527"/>
          <a:ext cx="2954337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7" r:id="rId10" imgW="2044700" imgH="393700" progId="Equation.DSMT4">
                  <p:embed/>
                </p:oleObj>
              </mc:Choice>
              <mc:Fallback>
                <p:oleObj r:id="rId10" imgW="2044700" imgH="393700" progId="Equation.DSMT4">
                  <p:embed/>
                  <p:pic>
                    <p:nvPicPr>
                      <p:cNvPr id="29702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9185" y="5607527"/>
                        <a:ext cx="2954337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5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A377ED6-B15F-4361-B789-30C0594BDE73}"/>
              </a:ext>
            </a:extLst>
          </p:cNvPr>
          <p:cNvSpPr txBox="1"/>
          <p:nvPr/>
        </p:nvSpPr>
        <p:spPr>
          <a:xfrm>
            <a:off x="1332411" y="71760"/>
            <a:ext cx="8121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视觉过程</a:t>
            </a:r>
          </a:p>
        </p:txBody>
      </p:sp>
      <p:cxnSp>
        <p:nvCxnSpPr>
          <p:cNvPr id="11" name="直接连接符 4">
            <a:extLst>
              <a:ext uri="{FF2B5EF4-FFF2-40B4-BE49-F238E27FC236}">
                <a16:creationId xmlns:a16="http://schemas.microsoft.com/office/drawing/2014/main" id="{A3EDEA2E-101B-4D87-89B1-C27FCA0FDD8D}"/>
              </a:ext>
            </a:extLst>
          </p:cNvPr>
          <p:cNvCxnSpPr>
            <a:cxnSpLocks/>
          </p:cNvCxnSpPr>
          <p:nvPr/>
        </p:nvCxnSpPr>
        <p:spPr>
          <a:xfrm>
            <a:off x="1213987" y="779647"/>
            <a:ext cx="10515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020292" y="930985"/>
            <a:ext cx="77057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lnSpc>
                <a:spcPct val="125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视觉特性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是视觉感知的外在表现。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32411" y="1500741"/>
            <a:ext cx="10671523" cy="84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25000"/>
              </a:lnSpc>
              <a:defRPr/>
            </a:pPr>
            <a:r>
              <a:rPr lang="zh-CN" altLang="en-US" dirty="0">
                <a:ea typeface="微软雅黑" panose="020B0503020204020204" pitchFamily="34" charset="-122"/>
              </a:rPr>
              <a:t>视觉特性包括视觉对光强，对各种波长、色彩的光谱响应，对物体边缘等空间频率变化的响应，以及视觉对时间瞬时变化运动的响应等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285744" indent="-285744">
              <a:lnSpc>
                <a:spcPts val="35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ea typeface="微软雅黑" panose="020B0503020204020204" pitchFamily="34" charset="-122"/>
              </a:rPr>
              <a:t>亮度对比度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25000"/>
              </a:lnSpc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1213987" y="2740601"/>
            <a:ext cx="10789947" cy="3271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/>
              <a:t>图像中亮度的最大值与最小值的比值称为亮度对比度，用下式表示</a:t>
            </a:r>
            <a:endParaRPr lang="en-US" altLang="zh-CN" sz="1800" dirty="0"/>
          </a:p>
          <a:p>
            <a:endParaRPr lang="en-US" altLang="zh-CN" dirty="0"/>
          </a:p>
          <a:p>
            <a:endParaRPr lang="en-US" altLang="zh-CN" dirty="0"/>
          </a:p>
          <a:p>
            <a:pPr algn="l"/>
            <a:r>
              <a:rPr lang="zh-CN" altLang="en-US" sz="1800" dirty="0"/>
              <a:t>有时还采用相对对比度。相对对比度是物体亮度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T</a:t>
            </a:r>
            <a:r>
              <a:rPr lang="zh-CN" altLang="en-US" sz="1800" dirty="0"/>
              <a:t>和背景亮度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B</a:t>
            </a:r>
            <a:r>
              <a:rPr lang="zh-CN" altLang="en-US" sz="1800" dirty="0"/>
              <a:t>的差值与背景亮度</a:t>
            </a:r>
            <a:r>
              <a:rPr lang="en-US" altLang="zh-CN" i="1" dirty="0"/>
              <a:t>I</a:t>
            </a:r>
            <a:r>
              <a:rPr lang="en-US" altLang="zh-CN" i="1" baseline="-25000" dirty="0"/>
              <a:t>B</a:t>
            </a:r>
            <a:r>
              <a:rPr lang="zh-CN" altLang="en-US" sz="1800" dirty="0"/>
              <a:t>的比值，用下式表示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481965"/>
              </p:ext>
            </p:extLst>
          </p:nvPr>
        </p:nvGraphicFramePr>
        <p:xfrm>
          <a:off x="5076929" y="3117381"/>
          <a:ext cx="128587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Equation" r:id="rId4" imgW="571252" imgH="431613" progId="Equation.DSMT4">
                  <p:embed/>
                </p:oleObj>
              </mc:Choice>
              <mc:Fallback>
                <p:oleObj name="Equation" r:id="rId4" imgW="571252" imgH="431613" progId="Equation.DSMT4">
                  <p:embed/>
                  <p:pic>
                    <p:nvPicPr>
                      <p:cNvPr id="3789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929" y="3117381"/>
                        <a:ext cx="1285875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933188"/>
              </p:ext>
            </p:extLst>
          </p:nvPr>
        </p:nvGraphicFramePr>
        <p:xfrm>
          <a:off x="4606250" y="4570179"/>
          <a:ext cx="3024188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7" name="Equation" r:id="rId6" imgW="1206500" imgH="431800" progId="Equation.DSMT4">
                  <p:embed/>
                </p:oleObj>
              </mc:Choice>
              <mc:Fallback>
                <p:oleObj name="Equation" r:id="rId6" imgW="1206500" imgH="431800" progId="Equation.DSMT4">
                  <p:embed/>
                  <p:pic>
                    <p:nvPicPr>
                      <p:cNvPr id="3789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250" y="4570179"/>
                        <a:ext cx="3024188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221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28047</TotalTime>
  <Words>4480</Words>
  <Application>Microsoft Office PowerPoint</Application>
  <PresentationFormat>Widescreen</PresentationFormat>
  <Paragraphs>328</Paragraphs>
  <Slides>35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新細明體</vt:lpstr>
      <vt:lpstr>宋体</vt:lpstr>
      <vt:lpstr>微软雅黑</vt:lpstr>
      <vt:lpstr>楷体_GB2312</vt:lpstr>
      <vt:lpstr>等线</vt:lpstr>
      <vt:lpstr>Arial</vt:lpstr>
      <vt:lpstr>Cambria Math</vt:lpstr>
      <vt:lpstr>Times New Roman</vt:lpstr>
      <vt:lpstr>Wingdings</vt:lpstr>
      <vt:lpstr>Office 主题​​</vt:lpstr>
      <vt:lpstr>Equation.DSMT4</vt:lpstr>
      <vt:lpstr>Equation</vt:lpstr>
      <vt:lpstr>Visio</vt:lpstr>
      <vt:lpstr>第二讲 数字图像处理基础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 Davy</dc:creator>
  <cp:lastModifiedBy>???</cp:lastModifiedBy>
  <cp:revision>3086</cp:revision>
  <dcterms:created xsi:type="dcterms:W3CDTF">2018-06-21T08:06:04Z</dcterms:created>
  <dcterms:modified xsi:type="dcterms:W3CDTF">2022-03-09T03:20:51Z</dcterms:modified>
</cp:coreProperties>
</file>